
<file path=[Content_Types].xml><?xml version="1.0" encoding="utf-8"?>
<Types xmlns="http://schemas.openxmlformats.org/package/2006/content-types">
  <Default Extension="wav" ContentType="audio/x-wav"/>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428" r:id="rId3"/>
    <p:sldId id="762" r:id="rId5"/>
    <p:sldId id="763" r:id="rId6"/>
    <p:sldId id="806" r:id="rId7"/>
    <p:sldId id="764" r:id="rId8"/>
    <p:sldId id="810" r:id="rId9"/>
    <p:sldId id="765" r:id="rId10"/>
    <p:sldId id="816" r:id="rId11"/>
    <p:sldId id="817" r:id="rId12"/>
    <p:sldId id="818" r:id="rId13"/>
    <p:sldId id="766" r:id="rId14"/>
    <p:sldId id="822" r:id="rId15"/>
    <p:sldId id="823" r:id="rId16"/>
    <p:sldId id="824" r:id="rId17"/>
    <p:sldId id="792" r:id="rId18"/>
  </p:sldIdLst>
  <p:sldSz cx="9144000" cy="5143500" type="screen16x9"/>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1E8"/>
    <a:srgbClr val="451C02"/>
    <a:srgbClr val="FDAE24"/>
    <a:srgbClr val="50DDFB"/>
    <a:srgbClr val="C00000"/>
    <a:srgbClr val="FFEC5A"/>
    <a:srgbClr val="F4E096"/>
    <a:srgbClr val="FCD35E"/>
    <a:srgbClr val="FFEC5B"/>
    <a:srgbClr val="F4F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00" autoAdjust="0"/>
  </p:normalViewPr>
  <p:slideViewPr>
    <p:cSldViewPr showGuides="1">
      <p:cViewPr varScale="1">
        <p:scale>
          <a:sx n="138" d="100"/>
          <a:sy n="138" d="100"/>
        </p:scale>
        <p:origin x="112" y="84"/>
      </p:cViewPr>
      <p:guideLst>
        <p:guide orient="horz" pos="165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22"/>
    </p:cViewPr>
  </p:sorterViewPr>
  <p:notesViewPr>
    <p:cSldViewPr>
      <p:cViewPr varScale="1">
        <p:scale>
          <a:sx n="88" d="100"/>
          <a:sy n="88" d="100"/>
        </p:scale>
        <p:origin x="2778" y="10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ADD754-F49E-4351-AAFE-19D83F43501C}"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F6036-E835-44CB-A25A-34C755DFD5D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76"/>
            <a:ext cx="9144000" cy="514214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676"/>
            <a:ext cx="9144000" cy="514214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04800" y="209550"/>
            <a:ext cx="1569660" cy="369332"/>
          </a:xfrm>
          <a:prstGeom prst="rect">
            <a:avLst/>
          </a:prstGeom>
          <a:noFill/>
        </p:spPr>
        <p:txBody>
          <a:bodyPr wrap="none" rtlCol="0">
            <a:spAutoFit/>
          </a:bodyPr>
          <a:lstStyle/>
          <a:p>
            <a:r>
              <a:rPr lang="zh-CN" altLang="en-US" sz="1800" dirty="0">
                <a:solidFill>
                  <a:schemeClr val="accent1">
                    <a:lumMod val="50000"/>
                  </a:schemeClr>
                </a:solidFill>
                <a:ea typeface="字体视界-一风尚黑体" panose="02000500000000000000" pitchFamily="2" charset="-122"/>
              </a:rPr>
              <a:t>点击添加内容</a:t>
            </a:r>
            <a:endParaRPr lang="zh-CN" altLang="en-US" sz="1800" dirty="0">
              <a:solidFill>
                <a:schemeClr val="accent1">
                  <a:lumMod val="50000"/>
                </a:schemeClr>
              </a:solidFill>
              <a:ea typeface="字体视界-一风尚黑体" panose="02000500000000000000" pitchFamily="2" charset="-122"/>
            </a:endParaRPr>
          </a:p>
        </p:txBody>
      </p:sp>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676"/>
            <a:ext cx="9144000" cy="5142147"/>
          </a:xfrm>
          <a:prstGeom prst="rect">
            <a:avLst/>
          </a:prstGeom>
        </p:spPr>
      </p:pic>
      <p:sp>
        <p:nvSpPr>
          <p:cNvPr id="5" name="文本框 4"/>
          <p:cNvSpPr txBox="1"/>
          <p:nvPr userDrawn="1"/>
        </p:nvSpPr>
        <p:spPr>
          <a:xfrm>
            <a:off x="640976" y="239669"/>
            <a:ext cx="1415772" cy="338554"/>
          </a:xfrm>
          <a:prstGeom prst="rect">
            <a:avLst/>
          </a:prstGeom>
          <a:noFill/>
        </p:spPr>
        <p:txBody>
          <a:bodyPr wrap="none" rtlCol="0">
            <a:spAutoFit/>
          </a:bodyPr>
          <a:lstStyle/>
          <a:p>
            <a:r>
              <a:rPr lang="zh-CN" altLang="en-US" sz="1600" dirty="0">
                <a:solidFill>
                  <a:schemeClr val="accent1">
                    <a:lumMod val="50000"/>
                  </a:schemeClr>
                </a:solidFill>
                <a:ea typeface="字体视界-一风尚黑体" panose="02000500000000000000" pitchFamily="2" charset="-122"/>
              </a:rPr>
              <a:t>点击添加内容</a:t>
            </a:r>
            <a:endParaRPr lang="zh-CN" altLang="en-US" sz="1600" dirty="0">
              <a:solidFill>
                <a:schemeClr val="accent1">
                  <a:lumMod val="50000"/>
                </a:schemeClr>
              </a:solidFill>
              <a:ea typeface="字体视界-一风尚黑体" panose="02000500000000000000" pitchFamily="2" charset="-122"/>
            </a:endParaRPr>
          </a:p>
        </p:txBody>
      </p:sp>
      <p:pic>
        <p:nvPicPr>
          <p:cNvPr id="8" name="图片 7"/>
          <p:cNvPicPr>
            <a:picLocks noChangeAspect="1"/>
          </p:cNvPicPr>
          <p:nvPr userDrawn="1"/>
        </p:nvPicPr>
        <p:blipFill>
          <a:blip r:embed="rId4"/>
          <a:stretch>
            <a:fillRect/>
          </a:stretch>
        </p:blipFill>
        <p:spPr>
          <a:xfrm>
            <a:off x="249892" y="133350"/>
            <a:ext cx="435908" cy="43590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152400" y="209550"/>
            <a:ext cx="1569660" cy="369332"/>
          </a:xfrm>
          <a:prstGeom prst="rect">
            <a:avLst/>
          </a:prstGeom>
          <a:noFill/>
        </p:spPr>
        <p:txBody>
          <a:bodyPr wrap="none" rtlCol="0">
            <a:spAutoFit/>
          </a:bodyPr>
          <a:lstStyle/>
          <a:p>
            <a:r>
              <a:rPr lang="zh-CN" altLang="en-US" sz="1800" dirty="0">
                <a:solidFill>
                  <a:schemeClr val="accent1">
                    <a:lumMod val="50000"/>
                  </a:schemeClr>
                </a:solidFill>
                <a:ea typeface="字体视界-一风尚黑体" panose="02000500000000000000" pitchFamily="2" charset="-122"/>
              </a:rPr>
              <a:t>点击添加内容</a:t>
            </a:r>
            <a:endParaRPr lang="zh-CN" altLang="en-US" sz="1800" dirty="0">
              <a:solidFill>
                <a:schemeClr val="accent1">
                  <a:lumMod val="50000"/>
                </a:schemeClr>
              </a:solidFill>
              <a:ea typeface="字体视界-一风尚黑体" panose="02000500000000000000" pitchFamily="2" charset="-122"/>
            </a:endParaRPr>
          </a:p>
        </p:txBody>
      </p:sp>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676"/>
            <a:ext cx="9144000" cy="5142147"/>
          </a:xfrm>
          <a:prstGeom prst="rect">
            <a:avLst/>
          </a:prstGeom>
        </p:spPr>
      </p:pic>
      <p:sp>
        <p:nvSpPr>
          <p:cNvPr id="5" name="文本框 4"/>
          <p:cNvSpPr txBox="1"/>
          <p:nvPr userDrawn="1"/>
        </p:nvSpPr>
        <p:spPr>
          <a:xfrm>
            <a:off x="640976" y="239669"/>
            <a:ext cx="1415772" cy="338554"/>
          </a:xfrm>
          <a:prstGeom prst="rect">
            <a:avLst/>
          </a:prstGeom>
          <a:noFill/>
        </p:spPr>
        <p:txBody>
          <a:bodyPr wrap="none" rtlCol="0">
            <a:spAutoFit/>
          </a:bodyPr>
          <a:lstStyle/>
          <a:p>
            <a:r>
              <a:rPr lang="zh-CN" altLang="en-US" sz="1600" dirty="0">
                <a:solidFill>
                  <a:schemeClr val="accent1">
                    <a:lumMod val="50000"/>
                  </a:schemeClr>
                </a:solidFill>
                <a:ea typeface="字体视界-一风尚黑体" panose="02000500000000000000" pitchFamily="2" charset="-122"/>
              </a:rPr>
              <a:t>点击添加内容</a:t>
            </a:r>
            <a:endParaRPr lang="zh-CN" altLang="en-US" sz="1600" dirty="0">
              <a:solidFill>
                <a:schemeClr val="accent1">
                  <a:lumMod val="50000"/>
                </a:schemeClr>
              </a:solidFill>
              <a:ea typeface="字体视界-一风尚黑体" panose="02000500000000000000" pitchFamily="2" charset="-122"/>
            </a:endParaRPr>
          </a:p>
        </p:txBody>
      </p:sp>
      <p:pic>
        <p:nvPicPr>
          <p:cNvPr id="8" name="图片 7"/>
          <p:cNvPicPr>
            <a:picLocks noChangeAspect="1"/>
          </p:cNvPicPr>
          <p:nvPr userDrawn="1"/>
        </p:nvPicPr>
        <p:blipFill>
          <a:blip r:embed="rId4"/>
          <a:stretch>
            <a:fillRect/>
          </a:stretch>
        </p:blipFill>
        <p:spPr>
          <a:xfrm>
            <a:off x="249892" y="133350"/>
            <a:ext cx="435908" cy="43590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228600" y="209550"/>
            <a:ext cx="1569660" cy="369332"/>
          </a:xfrm>
          <a:prstGeom prst="rect">
            <a:avLst/>
          </a:prstGeom>
          <a:noFill/>
        </p:spPr>
        <p:txBody>
          <a:bodyPr wrap="none" rtlCol="0">
            <a:spAutoFit/>
          </a:bodyPr>
          <a:lstStyle/>
          <a:p>
            <a:r>
              <a:rPr lang="zh-CN" altLang="en-US" sz="1800" dirty="0">
                <a:solidFill>
                  <a:schemeClr val="accent1">
                    <a:lumMod val="50000"/>
                  </a:schemeClr>
                </a:solidFill>
                <a:ea typeface="字体视界-一风尚黑体" panose="02000500000000000000" pitchFamily="2" charset="-122"/>
              </a:rPr>
              <a:t>点击添加内容</a:t>
            </a:r>
            <a:endParaRPr lang="zh-CN" altLang="en-US" sz="1800" dirty="0">
              <a:solidFill>
                <a:schemeClr val="accent1">
                  <a:lumMod val="50000"/>
                </a:schemeClr>
              </a:solidFill>
              <a:ea typeface="字体视界-一风尚黑体" panose="02000500000000000000" pitchFamily="2" charset="-122"/>
            </a:endParaRPr>
          </a:p>
        </p:txBody>
      </p:sp>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676"/>
            <a:ext cx="9144000" cy="5142147"/>
          </a:xfrm>
          <a:prstGeom prst="rect">
            <a:avLst/>
          </a:prstGeom>
        </p:spPr>
      </p:pic>
      <p:sp>
        <p:nvSpPr>
          <p:cNvPr id="5" name="文本框 4"/>
          <p:cNvSpPr txBox="1"/>
          <p:nvPr userDrawn="1"/>
        </p:nvSpPr>
        <p:spPr>
          <a:xfrm>
            <a:off x="640976" y="239669"/>
            <a:ext cx="1415772" cy="338554"/>
          </a:xfrm>
          <a:prstGeom prst="rect">
            <a:avLst/>
          </a:prstGeom>
          <a:noFill/>
        </p:spPr>
        <p:txBody>
          <a:bodyPr wrap="none" rtlCol="0">
            <a:spAutoFit/>
          </a:bodyPr>
          <a:lstStyle/>
          <a:p>
            <a:r>
              <a:rPr lang="zh-CN" altLang="en-US" sz="1600" dirty="0">
                <a:solidFill>
                  <a:schemeClr val="accent1">
                    <a:lumMod val="50000"/>
                  </a:schemeClr>
                </a:solidFill>
                <a:ea typeface="字体视界-一风尚黑体" panose="02000500000000000000" pitchFamily="2" charset="-122"/>
              </a:rPr>
              <a:t>点击添加内容</a:t>
            </a:r>
            <a:endParaRPr lang="zh-CN" altLang="en-US" sz="1600" dirty="0">
              <a:solidFill>
                <a:schemeClr val="accent1">
                  <a:lumMod val="50000"/>
                </a:schemeClr>
              </a:solidFill>
              <a:ea typeface="字体视界-一风尚黑体" panose="02000500000000000000" pitchFamily="2" charset="-122"/>
            </a:endParaRPr>
          </a:p>
        </p:txBody>
      </p:sp>
      <p:pic>
        <p:nvPicPr>
          <p:cNvPr id="8" name="图片 7"/>
          <p:cNvPicPr>
            <a:picLocks noChangeAspect="1"/>
          </p:cNvPicPr>
          <p:nvPr userDrawn="1"/>
        </p:nvPicPr>
        <p:blipFill>
          <a:blip r:embed="rId4"/>
          <a:stretch>
            <a:fillRect/>
          </a:stretch>
        </p:blipFill>
        <p:spPr>
          <a:xfrm>
            <a:off x="249892" y="133350"/>
            <a:ext cx="435908" cy="43590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04800" y="209550"/>
            <a:ext cx="1569660" cy="369332"/>
          </a:xfrm>
          <a:prstGeom prst="rect">
            <a:avLst/>
          </a:prstGeom>
          <a:noFill/>
        </p:spPr>
        <p:txBody>
          <a:bodyPr wrap="none" rtlCol="0">
            <a:spAutoFit/>
          </a:bodyPr>
          <a:lstStyle/>
          <a:p>
            <a:r>
              <a:rPr lang="zh-CN" altLang="en-US" sz="1800" dirty="0">
                <a:solidFill>
                  <a:schemeClr val="accent1">
                    <a:lumMod val="50000"/>
                  </a:schemeClr>
                </a:solidFill>
                <a:ea typeface="字体视界-一风尚黑体" panose="02000500000000000000" pitchFamily="2" charset="-122"/>
              </a:rPr>
              <a:t>点击添加内容</a:t>
            </a:r>
            <a:endParaRPr lang="zh-CN" altLang="en-US" sz="1800" dirty="0">
              <a:solidFill>
                <a:schemeClr val="accent1">
                  <a:lumMod val="50000"/>
                </a:schemeClr>
              </a:solidFill>
              <a:ea typeface="字体视界-一风尚黑体" panose="02000500000000000000" pitchFamily="2" charset="-122"/>
            </a:endParaRPr>
          </a:p>
        </p:txBody>
      </p:sp>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676"/>
            <a:ext cx="9144000" cy="5142147"/>
          </a:xfrm>
          <a:prstGeom prst="rect">
            <a:avLst/>
          </a:prstGeom>
        </p:spPr>
      </p:pic>
      <p:sp>
        <p:nvSpPr>
          <p:cNvPr id="5" name="文本框 4"/>
          <p:cNvSpPr txBox="1"/>
          <p:nvPr userDrawn="1"/>
        </p:nvSpPr>
        <p:spPr>
          <a:xfrm>
            <a:off x="640976" y="239669"/>
            <a:ext cx="1415772" cy="338554"/>
          </a:xfrm>
          <a:prstGeom prst="rect">
            <a:avLst/>
          </a:prstGeom>
          <a:noFill/>
        </p:spPr>
        <p:txBody>
          <a:bodyPr wrap="none" rtlCol="0">
            <a:spAutoFit/>
          </a:bodyPr>
          <a:lstStyle/>
          <a:p>
            <a:r>
              <a:rPr lang="zh-CN" altLang="en-US" sz="1600" dirty="0">
                <a:solidFill>
                  <a:schemeClr val="accent1">
                    <a:lumMod val="50000"/>
                  </a:schemeClr>
                </a:solidFill>
                <a:ea typeface="字体视界-一风尚黑体" panose="02000500000000000000" pitchFamily="2" charset="-122"/>
              </a:rPr>
              <a:t>点击添加内容</a:t>
            </a:r>
            <a:endParaRPr lang="zh-CN" altLang="en-US" sz="1600" dirty="0">
              <a:solidFill>
                <a:schemeClr val="accent1">
                  <a:lumMod val="50000"/>
                </a:schemeClr>
              </a:solidFill>
              <a:ea typeface="字体视界-一风尚黑体" panose="02000500000000000000" pitchFamily="2" charset="-122"/>
            </a:endParaRPr>
          </a:p>
        </p:txBody>
      </p:sp>
      <p:pic>
        <p:nvPicPr>
          <p:cNvPr id="8" name="图片 7"/>
          <p:cNvPicPr>
            <a:picLocks noChangeAspect="1"/>
          </p:cNvPicPr>
          <p:nvPr userDrawn="1"/>
        </p:nvPicPr>
        <p:blipFill>
          <a:blip r:embed="rId4"/>
          <a:stretch>
            <a:fillRect/>
          </a:stretch>
        </p:blipFill>
        <p:spPr>
          <a:xfrm>
            <a:off x="249892" y="133350"/>
            <a:ext cx="435908" cy="43590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ea typeface="字体视界-一风尚黑体" panose="02000500000000000000" pitchFamily="2" charset="-122"/>
              </a:defRPr>
            </a:lvl1pPr>
          </a:lstStyle>
          <a:p>
            <a:fld id="{0CEB1B6A-AEF1-4ACD-BD61-958570690F55}" type="datetimeFigureOut">
              <a:rPr lang="zh-CN" altLang="en-US" smtClean="0"/>
            </a:fld>
            <a:endParaRPr lang="zh-CN" altLang="en-US" dirty="0"/>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ea typeface="字体视界-一风尚黑体" panose="02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ea typeface="字体视界-一风尚黑体" panose="02000500000000000000" pitchFamily="2" charset="-122"/>
              </a:defRPr>
            </a:lvl1pPr>
          </a:lstStyle>
          <a:p>
            <a:fld id="{BB6CB991-6BD3-42F2-8A94-1903E942543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p14:dur="10" advTm="0"/>
    </mc:Choice>
    <mc:Fallback>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字体视界-一风尚黑体" panose="02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字体视界-一风尚黑体" panose="02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字体视界-一风尚黑体" panose="02000500000000000000"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字体视界-一风尚黑体" panose="02000500000000000000"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字体视界-一风尚黑体" panose="02000500000000000000"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字体视界-一风尚黑体" panose="02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6.png"/><Relationship Id="rId3" Type="http://schemas.microsoft.com/office/2007/relationships/media" Target="../media/audio1.wav"/><Relationship Id="rId2" Type="http://schemas.openxmlformats.org/officeDocument/2006/relationships/audio" Target="../media/audio1.wav"/><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52184" y="0"/>
            <a:ext cx="2691816" cy="2724150"/>
          </a:xfrm>
          <a:prstGeom prst="rect">
            <a:avLst/>
          </a:prstGeom>
        </p:spPr>
      </p:pic>
      <p:pic>
        <p:nvPicPr>
          <p:cNvPr id="7" name="6c3f2bd2fd89f26f536c3bee8c70d34a">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71600" y="5391150"/>
            <a:ext cx="609600" cy="609600"/>
          </a:xfrm>
          <a:prstGeom prst="rect">
            <a:avLst/>
          </a:prstGeom>
        </p:spPr>
      </p:pic>
      <p:sp>
        <p:nvSpPr>
          <p:cNvPr id="2" name="文本框 1"/>
          <p:cNvSpPr txBox="1"/>
          <p:nvPr/>
        </p:nvSpPr>
        <p:spPr>
          <a:xfrm>
            <a:off x="1828800" y="1809750"/>
            <a:ext cx="5181600" cy="646331"/>
          </a:xfrm>
          <a:prstGeom prst="rect">
            <a:avLst/>
          </a:prstGeom>
          <a:noFill/>
        </p:spPr>
        <p:txBody>
          <a:bodyPr wrap="square" rtlCol="0">
            <a:spAutoFit/>
          </a:bodyPr>
          <a:lstStyle/>
          <a:p>
            <a:r>
              <a:rPr lang="en-US" altLang="zh-CN" sz="3600" dirty="0">
                <a:solidFill>
                  <a:schemeClr val="accent4">
                    <a:lumMod val="50000"/>
                  </a:schemeClr>
                </a:solidFill>
                <a:latin typeface="宋体" panose="02010600030101010101" pitchFamily="2" charset="-122"/>
                <a:ea typeface="宋体" panose="02010600030101010101" pitchFamily="2" charset="-122"/>
              </a:rPr>
              <a:t>《</a:t>
            </a:r>
            <a:r>
              <a:rPr lang="zh-CN" altLang="en-US" sz="3600" dirty="0">
                <a:solidFill>
                  <a:schemeClr val="accent4">
                    <a:lumMod val="50000"/>
                  </a:schemeClr>
                </a:solidFill>
                <a:latin typeface="宋体" panose="02010600030101010101" pitchFamily="2" charset="-122"/>
                <a:ea typeface="宋体" panose="02010600030101010101" pitchFamily="2" charset="-122"/>
              </a:rPr>
              <a:t>学会提问</a:t>
            </a:r>
            <a:r>
              <a:rPr lang="en-US" altLang="zh-CN" sz="3600" dirty="0">
                <a:solidFill>
                  <a:schemeClr val="accent4">
                    <a:lumMod val="50000"/>
                  </a:schemeClr>
                </a:solidFill>
                <a:latin typeface="宋体" panose="02010600030101010101" pitchFamily="2" charset="-122"/>
                <a:ea typeface="宋体" panose="02010600030101010101" pitchFamily="2" charset="-122"/>
              </a:rPr>
              <a:t>》</a:t>
            </a:r>
            <a:r>
              <a:rPr lang="zh-CN" altLang="en-US" sz="3600" dirty="0">
                <a:solidFill>
                  <a:schemeClr val="accent4">
                    <a:lumMod val="50000"/>
                  </a:schemeClr>
                </a:solidFill>
                <a:latin typeface="宋体" panose="02010600030101010101" pitchFamily="2" charset="-122"/>
                <a:ea typeface="宋体" panose="02010600030101010101" pitchFamily="2" charset="-122"/>
              </a:rPr>
              <a:t>读书笔记</a:t>
            </a:r>
            <a:endParaRPr lang="zh-CN" altLang="en-US" sz="3600" dirty="0">
              <a:solidFill>
                <a:schemeClr val="accent4">
                  <a:lumMod val="50000"/>
                </a:schemeClr>
              </a:solidFill>
              <a:latin typeface="宋体" panose="02010600030101010101" pitchFamily="2" charset="-122"/>
              <a:ea typeface="宋体" panose="02010600030101010101" pitchFamily="2" charset="-122"/>
            </a:endParaRPr>
          </a:p>
        </p:txBody>
      </p:sp>
      <p:sp>
        <p:nvSpPr>
          <p:cNvPr id="4" name="文本框 3"/>
          <p:cNvSpPr txBox="1"/>
          <p:nvPr/>
        </p:nvSpPr>
        <p:spPr>
          <a:xfrm>
            <a:off x="4876800" y="3673435"/>
            <a:ext cx="3505200" cy="523220"/>
          </a:xfrm>
          <a:prstGeom prst="rect">
            <a:avLst/>
          </a:prstGeom>
          <a:noFill/>
        </p:spPr>
        <p:txBody>
          <a:bodyPr wrap="square" rtlCol="0">
            <a:spAutoFit/>
          </a:bodyPr>
          <a:lstStyle/>
          <a:p>
            <a:r>
              <a:rPr lang="zh-CN" altLang="en-US" sz="1400" dirty="0">
                <a:solidFill>
                  <a:schemeClr val="accent4">
                    <a:lumMod val="50000"/>
                  </a:schemeClr>
                </a:solidFill>
              </a:rPr>
              <a:t>小组成员：覃善哲，郭芸，王焱，尹佳新，汪佳翌，孙墨轩</a:t>
            </a:r>
            <a:endParaRPr lang="zh-CN" altLang="en-US" sz="1400" dirty="0">
              <a:solidFill>
                <a:schemeClr val="accent4">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2" presetClass="entr" presetSubtype="3"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repeatCount="indefinite" fill="remove" display="0">
                  <p:stCondLst>
                    <p:cond delay="indefinite"/>
                  </p:stCondLst>
                  <p:endCondLst>
                    <p:cond evt="onStopAudio" delay="0">
                      <p:tgtEl>
                        <p:sldTgt/>
                      </p:tgtEl>
                    </p:cond>
                  </p:endCondLst>
                </p:cTn>
                <p:tgtEl>
                  <p:spTgt spid="7"/>
                </p:tgtEl>
              </p:cMediaNode>
            </p:audio>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d561da60bc511565924774665"/>
          <p:cNvPicPr>
            <a:picLocks noChangeAspect="1"/>
          </p:cNvPicPr>
          <p:nvPr/>
        </p:nvPicPr>
        <p:blipFill>
          <a:blip r:embed="rId1"/>
          <a:stretch>
            <a:fillRect/>
          </a:stretch>
        </p:blipFill>
        <p:spPr>
          <a:xfrm>
            <a:off x="282575" y="1087120"/>
            <a:ext cx="3600000" cy="3600000"/>
          </a:xfrm>
          <a:prstGeom prst="rect">
            <a:avLst/>
          </a:prstGeom>
        </p:spPr>
      </p:pic>
      <p:sp>
        <p:nvSpPr>
          <p:cNvPr id="3" name="文本框 2"/>
          <p:cNvSpPr txBox="1"/>
          <p:nvPr/>
        </p:nvSpPr>
        <p:spPr>
          <a:xfrm>
            <a:off x="3657600" y="742950"/>
            <a:ext cx="5337625" cy="3970318"/>
          </a:xfrm>
          <a:prstGeom prst="rect">
            <a:avLst/>
          </a:prstGeom>
          <a:noFill/>
        </p:spPr>
        <p:txBody>
          <a:bodyPr wrap="square" rtlCol="0">
            <a:spAutoFit/>
          </a:bodyPr>
          <a:lstStyle/>
          <a:p>
            <a:pPr algn="just"/>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1</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，个人经历。</a:t>
            </a:r>
            <a:r>
              <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rPr>
              <a:t>因为单一的个人经历，甚至个人经历的总和，根本不足以构成一个有代表性的经历样本，所以个人经历常会导致我们犯下“以偏概全谬误”。</a:t>
            </a:r>
            <a:endPar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2</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，典型案例</a:t>
            </a:r>
            <a:r>
              <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rPr>
              <a:t>。典型案例常常很有说服力，因为它们如此具体生动而又情节感人，很容易在我们的脑海里产生画面。即使它算不上有利的证据，也会使人产生联想，对其产生浓厚的兴趣。</a:t>
            </a:r>
            <a:endPar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3</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，当事人证言。</a:t>
            </a:r>
            <a:r>
              <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rPr>
              <a:t>它的用处通常并不大。多数情况下，我们对这类当事人证言无须过多关注，除非我们能找出它们背后更多相关的专门知识、利益纠葛、价值观和偏见。</a:t>
            </a:r>
            <a:endPar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4</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，专家意见。</a:t>
            </a:r>
            <a:r>
              <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rPr>
              <a:t>你每天都会遇到诉诸各种类型的专家意见的论证，你别无选择，只有依赖他们，因为面对纷繁复杂的生活，我们只能在某几个方面有所作为，要深入探究其他方面的信息，我们既没有时间，也没有足够的知识储备。</a:t>
            </a:r>
            <a:endPar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5</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，个人观察。</a:t>
            </a:r>
            <a:r>
              <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rPr>
              <a:t>观察者不像镜子，并不能给我们提供“纯粹”的观察。我们所“见”、所说的都是经过一系列价值观、偏见、态度、以往经历、过去接受过的训练以及期待过滤后剩下的东西。我们看到和听到的都是我们愿意看到和听到的东西，对于一次经历，我们挑选和记住的，都是和以往的经历和背景最一致的那些侧面。</a:t>
            </a:r>
            <a:endPar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6</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，调查研究。</a:t>
            </a:r>
            <a:r>
              <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rPr>
              <a:t>调查往往会出现措辞偏差和语境偏差。科学研究追求的信息是以公开证实过的数据的形式出现的——也就是说，它的数据是在一定条件下获取的，其他有资质的人根据同样的条件，可以展开类似的观察并获得同样的结果。调查研究有优有劣，我们应注重其研究质量。</a:t>
            </a:r>
            <a:endParaRPr lang="zh-CN" altLang="zh-CN" sz="12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1200" dirty="0">
              <a:solidFill>
                <a:schemeClr val="accent4">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52184" y="0"/>
            <a:ext cx="2691816" cy="2724150"/>
          </a:xfrm>
          <a:prstGeom prst="rect">
            <a:avLst/>
          </a:prstGeom>
        </p:spPr>
      </p:pic>
      <p:grpSp>
        <p:nvGrpSpPr>
          <p:cNvPr id="25" name="组合 24"/>
          <p:cNvGrpSpPr/>
          <p:nvPr/>
        </p:nvGrpSpPr>
        <p:grpSpPr>
          <a:xfrm>
            <a:off x="2209800" y="1885950"/>
            <a:ext cx="1106197" cy="1153332"/>
            <a:chOff x="5037559" y="2424498"/>
            <a:chExt cx="2079817" cy="2168438"/>
          </a:xfrm>
        </p:grpSpPr>
        <p:sp>
          <p:nvSpPr>
            <p:cNvPr id="26" name="流程图: 决策 25"/>
            <p:cNvSpPr/>
            <p:nvPr/>
          </p:nvSpPr>
          <p:spPr>
            <a:xfrm rot="16200000">
              <a:off x="4993249" y="2468808"/>
              <a:ext cx="2168438" cy="2079817"/>
            </a:xfrm>
            <a:prstGeom prst="flowChartDecisi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字体视界-一风尚黑体" panose="02000500000000000000" pitchFamily="2" charset="-122"/>
                <a:ea typeface="字体视界-一风尚黑体" panose="02000500000000000000" pitchFamily="2" charset="-122"/>
              </a:endParaRPr>
            </a:p>
          </p:txBody>
        </p:sp>
        <p:sp>
          <p:nvSpPr>
            <p:cNvPr id="27" name="TextBox 18"/>
            <p:cNvSpPr txBox="1"/>
            <p:nvPr/>
          </p:nvSpPr>
          <p:spPr>
            <a:xfrm>
              <a:off x="5617623" y="2781384"/>
              <a:ext cx="980117" cy="1446665"/>
            </a:xfrm>
            <a:prstGeom prst="rect">
              <a:avLst/>
            </a:prstGeom>
            <a:noFill/>
          </p:spPr>
          <p:txBody>
            <a:bodyPr wrap="none" rtlCol="0">
              <a:spAutoFit/>
            </a:bodyPr>
            <a:lstStyle/>
            <a:p>
              <a:r>
                <a:rPr lang="en-US" altLang="zh-CN" sz="4400" dirty="0">
                  <a:solidFill>
                    <a:schemeClr val="accent1"/>
                  </a:solidFill>
                  <a:latin typeface="字体视界-一风尚黑体" panose="02000500000000000000" pitchFamily="2" charset="-122"/>
                  <a:ea typeface="字体视界-一风尚黑体" panose="02000500000000000000" pitchFamily="2" charset="-122"/>
                </a:rPr>
                <a:t>4</a:t>
              </a:r>
              <a:endParaRPr lang="zh-CN" altLang="en-US" sz="4400" dirty="0">
                <a:solidFill>
                  <a:schemeClr val="accent1"/>
                </a:solidFill>
                <a:latin typeface="字体视界-一风尚黑体" panose="02000500000000000000" pitchFamily="2" charset="-122"/>
                <a:ea typeface="字体视界-一风尚黑体" panose="02000500000000000000" pitchFamily="2" charset="-122"/>
              </a:endParaRPr>
            </a:p>
          </p:txBody>
        </p:sp>
      </p:grpSp>
      <p:sp>
        <p:nvSpPr>
          <p:cNvPr id="28" name="文本框 19"/>
          <p:cNvSpPr>
            <a:spLocks noChangeArrowheads="1"/>
          </p:cNvSpPr>
          <p:nvPr/>
        </p:nvSpPr>
        <p:spPr bwMode="auto">
          <a:xfrm>
            <a:off x="3414514" y="2065466"/>
            <a:ext cx="2235200" cy="41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8" tIns="25714" rIns="51428" bIns="25714">
            <a:spAutoFit/>
          </a:bodyPr>
          <a:lstStyle/>
          <a:p>
            <a:pPr algn="l"/>
            <a:r>
              <a:rPr lang="zh-CN" altLang="en-US" sz="2400" dirty="0">
                <a:solidFill>
                  <a:schemeClr val="accent1"/>
                </a:solidFill>
                <a:latin typeface="字体视界-一风尚黑体" panose="02000500000000000000" pitchFamily="2" charset="-122"/>
                <a:ea typeface="字体视界-一风尚黑体" panose="02000500000000000000" pitchFamily="2" charset="-122"/>
                <a:sym typeface="方正姚体" panose="02010601030101010101" pitchFamily="2" charset="-122"/>
              </a:rPr>
              <a:t>考虑证据的缺陷</a:t>
            </a:r>
            <a:endParaRPr lang="zh-CN" altLang="en-US" sz="2400" dirty="0">
              <a:solidFill>
                <a:schemeClr val="accent1"/>
              </a:solidFill>
              <a:latin typeface="字体视界-一风尚黑体" panose="02000500000000000000" pitchFamily="2" charset="-122"/>
              <a:ea typeface="字体视界-一风尚黑体" panose="02000500000000000000" pitchFamily="2" charset="-122"/>
              <a:sym typeface="方正姚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500"/>
                            </p:stCondLst>
                            <p:childTnLst>
                              <p:par>
                                <p:cTn id="15" presetID="2" presetClass="entr" presetSubtype="4"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36900" y="188049"/>
            <a:ext cx="4953000" cy="2738120"/>
          </a:xfrm>
          <a:prstGeom prst="rect">
            <a:avLst/>
          </a:prstGeom>
          <a:noFill/>
        </p:spPr>
        <p:txBody>
          <a:bodyPr wrap="square" rtlCol="0">
            <a:spAutoFit/>
          </a:bodyPr>
          <a:lstStyle/>
          <a:p>
            <a:pPr algn="just"/>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人们常犯的一个错误就只想找出一件事的简单唯一的原因，而事实上这个原因是许多共同起作用的原因结合在一起的产物，由此可知在</a:t>
            </a:r>
            <a:r>
              <a:rPr lang="zh-CN" altLang="zh-CN" sz="14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判断事件的联系时不能混淆相关性和因果性，</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但是人们在试图归因时往往会出现多种谬误，例如事后归因、过度简化因果关系、混淆归因、忽略共同归因和基本归因，因此作为或者想成为批判性思维者，我们应当明白很多类型的事件可以通过替代原因解释，这也是本章的标题</a:t>
            </a:r>
            <a:r>
              <a:rPr lang="zh-CN" altLang="zh-CN" sz="1400" kern="100" dirty="0">
                <a:solidFill>
                  <a:srgbClr val="FF0000"/>
                </a:solidFill>
                <a:effectLst/>
                <a:highlight>
                  <a:srgbClr val="FFFF00"/>
                </a:highlight>
                <a:latin typeface="宋体" panose="02010600030101010101" pitchFamily="2" charset="-122"/>
                <a:ea typeface="宋体" panose="02010600030101010101" pitchFamily="2" charset="-122"/>
                <a:cs typeface="Times New Roman" panose="02020603050405020304" pitchFamily="18" charset="0"/>
              </a:rPr>
              <a:t>“有没有替代原因”，</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但是替代原因是个创造性的过程，因此通常并没有那么明显，与此同时其余的大部分立论者会由于上述的谬误而只提供哪些他们偏好的原因，例如当前的部分互联网发言者。</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6" name="文本框 5"/>
          <p:cNvSpPr txBox="1"/>
          <p:nvPr/>
        </p:nvSpPr>
        <p:spPr>
          <a:xfrm>
            <a:off x="3206115" y="3026410"/>
            <a:ext cx="5037455" cy="2000885"/>
          </a:xfrm>
          <a:prstGeom prst="rect">
            <a:avLst/>
          </a:prstGeom>
          <a:noFill/>
        </p:spPr>
        <p:txBody>
          <a:bodyPr wrap="square" rtlCol="0">
            <a:noAutofit/>
          </a:bodyPr>
          <a:lstStyle/>
          <a:p>
            <a:pPr algn="just"/>
            <a:r>
              <a:rPr lang="zh-CN" altLang="zh-CN" sz="1400" kern="100" dirty="0">
                <a:solidFill>
                  <a:schemeClr val="accent4">
                    <a:lumMod val="50000"/>
                  </a:schemeClr>
                </a:solidFill>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数据</a:t>
            </a:r>
            <a:r>
              <a:rPr lang="zh-CN" altLang="zh-CN" sz="14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rPr>
              <a:t>固然是证据的一种形式，但是当这样一种看似很科学很令人心动且直观的证据摆在我们的眼前时，我们就应当</a:t>
            </a:r>
            <a:r>
              <a:rPr lang="zh-CN" altLang="zh-CN" sz="14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小心所谓的</a:t>
            </a:r>
            <a:r>
              <a:rPr lang="zh-CN" altLang="zh-CN" sz="1400" kern="100" dirty="0">
                <a:solidFill>
                  <a:srgbClr val="FF0000"/>
                </a:solidFill>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数据撒谎</a:t>
            </a:r>
            <a:r>
              <a:rPr lang="zh-CN" altLang="zh-CN" sz="14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rPr>
              <a:t>，首当其冲的便是那些来源不可查明或是胡编乱造的数据，其次便是统计学中的概念，当然在我看来这些对于我们而言相对来说并没有那么唬人或是眼前一亮，在此基础之上我们仍需要考虑测量误差或是错上加错，例如用毫不相关的数据进行掩盖或者主观的使用数据论证一个错误的结论。</a:t>
            </a:r>
            <a:endParaRPr lang="zh-CN" altLang="zh-CN" sz="14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758" y="160195"/>
            <a:ext cx="1612900" cy="521970"/>
          </a:xfrm>
          <a:prstGeom prst="rect">
            <a:avLst/>
          </a:prstGeom>
        </p:spPr>
        <p:txBody>
          <a:bodyPr wrap="none">
            <a:spAutoFit/>
            <a:scene3d>
              <a:camera prst="orthographicFront"/>
              <a:lightRig rig="threePt" dir="t"/>
            </a:scene3d>
          </a:bodyPr>
          <a:lstStyle/>
          <a:p>
            <a:pPr algn="just"/>
            <a:r>
              <a:rPr lang="zh-CN" altLang="en-US" sz="2800" b="1" dirty="0">
                <a:solidFill>
                  <a:schemeClr val="accent4">
                    <a:lumMod val="50000"/>
                  </a:schemeClr>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rPr>
              <a:t>信息缺陷</a:t>
            </a:r>
            <a:endParaRPr lang="zh-CN" altLang="en-US" sz="2800" b="1" dirty="0">
              <a:solidFill>
                <a:schemeClr val="accent4">
                  <a:lumMod val="50000"/>
                </a:schemeClr>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pic>
        <p:nvPicPr>
          <p:cNvPr id="16" name="图片 15" descr="5cdbef8905af5155791757725"/>
          <p:cNvPicPr>
            <a:picLocks noChangeAspect="1"/>
          </p:cNvPicPr>
          <p:nvPr/>
        </p:nvPicPr>
        <p:blipFill>
          <a:blip r:embed="rId1"/>
          <a:stretch>
            <a:fillRect/>
          </a:stretch>
        </p:blipFill>
        <p:spPr>
          <a:xfrm>
            <a:off x="6182360" y="387985"/>
            <a:ext cx="3024420" cy="2160000"/>
          </a:xfrm>
          <a:prstGeom prst="rect">
            <a:avLst/>
          </a:prstGeom>
        </p:spPr>
      </p:pic>
      <p:sp>
        <p:nvSpPr>
          <p:cNvPr id="17" name="文本框 16"/>
          <p:cNvSpPr txBox="1"/>
          <p:nvPr/>
        </p:nvSpPr>
        <p:spPr>
          <a:xfrm>
            <a:off x="2103755" y="720938"/>
            <a:ext cx="4495800" cy="4062651"/>
          </a:xfrm>
          <a:prstGeom prst="rect">
            <a:avLst/>
          </a:prstGeom>
          <a:noFill/>
        </p:spPr>
        <p:txBody>
          <a:bodyPr wrap="square" rtlCol="0">
            <a:spAutoFit/>
          </a:bodyPr>
          <a:lstStyle/>
          <a:p>
            <a:pPr marL="342900" lvl="0" indent="-342900" algn="just">
              <a:buFont typeface="Arial" panose="020B0604020202020204" pitchFamily="34" charset="0"/>
              <a:buChar char="一"/>
            </a:pP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认识到论证中信息缺失的必然性</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、找到省略信息的益处：找到论证过程中的遗漏信息以做出正确判断</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、不完整的论证在所难免</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）时空限制（立论者）</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）注意力集中时间限制（读者）</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）立论者知识不全面</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4</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）论证的常有的欺骗目的</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5</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）价值观、信仰和态度的迥异</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zh-CN" altLang="zh-CN" sz="1600" b="1"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二、</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养成提问以澄清缺失信息的习惯</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、帮你识别省略信息的问题</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）我们需要知道确切的数字</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）利用负面视角</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、面对信息缺失的现实：使用批判性问题</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、像批判思维者那样写作和发言</a:t>
            </a:r>
            <a:endParaRPr lang="zh-CN" altLang="zh-CN" sz="16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ppt_x</p:attrName>
                                        </p:attrNameLst>
                                      </p:cBhvr>
                                      <p:tavLst>
                                        <p:tav tm="0">
                                          <p:val>
                                            <p:strVal val="#ppt_x-#ppt_w/2"/>
                                          </p:val>
                                        </p:tav>
                                        <p:tav tm="100000">
                                          <p:val>
                                            <p:strVal val="#ppt_x"/>
                                          </p:val>
                                        </p:tav>
                                      </p:tavLst>
                                    </p:anim>
                                    <p:anim calcmode="lin" valueType="num">
                                      <p:cBhvr>
                                        <p:cTn id="8" dur="750" fill="hold"/>
                                        <p:tgtEl>
                                          <p:spTgt spid="2"/>
                                        </p:tgtEl>
                                        <p:attrNameLst>
                                          <p:attrName>ppt_y</p:attrName>
                                        </p:attrNameLst>
                                      </p:cBhvr>
                                      <p:tavLst>
                                        <p:tav tm="0">
                                          <p:val>
                                            <p:strVal val="#ppt_y"/>
                                          </p:val>
                                        </p:tav>
                                        <p:tav tm="100000">
                                          <p:val>
                                            <p:strVal val="#ppt_y"/>
                                          </p:val>
                                        </p:tav>
                                      </p:tavLst>
                                    </p:anim>
                                    <p:anim calcmode="lin" valueType="num">
                                      <p:cBhvr>
                                        <p:cTn id="9" dur="750" fill="hold"/>
                                        <p:tgtEl>
                                          <p:spTgt spid="2"/>
                                        </p:tgtEl>
                                        <p:attrNameLst>
                                          <p:attrName>ppt_w</p:attrName>
                                        </p:attrNameLst>
                                      </p:cBhvr>
                                      <p:tavLst>
                                        <p:tav tm="0">
                                          <p:val>
                                            <p:fltVal val="0"/>
                                          </p:val>
                                        </p:tav>
                                        <p:tav tm="100000">
                                          <p:val>
                                            <p:strVal val="#ppt_w"/>
                                          </p:val>
                                        </p:tav>
                                      </p:tavLst>
                                    </p:anim>
                                    <p:anim calcmode="lin" valueType="num">
                                      <p:cBhvr>
                                        <p:cTn id="10" dur="75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81000" y="195304"/>
            <a:ext cx="1980029" cy="523220"/>
          </a:xfrm>
          <a:prstGeom prst="rect">
            <a:avLst/>
          </a:prstGeom>
        </p:spPr>
        <p:txBody>
          <a:bodyPr wrap="none">
            <a:spAutoFit/>
            <a:scene3d>
              <a:camera prst="orthographicFront"/>
              <a:lightRig rig="threePt" dir="t"/>
            </a:scene3d>
          </a:bodyPr>
          <a:lstStyle/>
          <a:p>
            <a:pPr algn="just"/>
            <a:r>
              <a:rPr lang="zh-CN" altLang="en-US" sz="2800" dirty="0">
                <a:solidFill>
                  <a:schemeClr val="accent4">
                    <a:lumMod val="50000"/>
                  </a:schemeClr>
                </a:solidFill>
                <a:latin typeface="华文彩云" panose="02010800040101010101" pitchFamily="2" charset="-122"/>
                <a:ea typeface="华文彩云" panose="02010800040101010101" pitchFamily="2" charset="-122"/>
                <a:sym typeface="方正姚体" panose="02010601030101010101" pitchFamily="2" charset="-122"/>
              </a:rPr>
              <a:t>批判性思维</a:t>
            </a:r>
            <a:endParaRPr lang="zh-CN" altLang="en-US" sz="2800" b="1" dirty="0">
              <a:solidFill>
                <a:schemeClr val="accent4">
                  <a:lumMod val="50000"/>
                </a:schemeClr>
              </a:solidFill>
              <a:effectLst>
                <a:outerShdw blurRad="38100" dist="25400" dir="5400000" algn="ctr" rotWithShape="0">
                  <a:srgbClr val="6E747A">
                    <a:alpha val="43000"/>
                  </a:srgbClr>
                </a:outerShdw>
              </a:effectLst>
              <a:latin typeface="华文彩云" panose="02010800040101010101" pitchFamily="2" charset="-122"/>
              <a:ea typeface="华文彩云" panose="02010800040101010101" pitchFamily="2" charset="-122"/>
            </a:endParaRPr>
          </a:p>
        </p:txBody>
      </p:sp>
      <p:pic>
        <p:nvPicPr>
          <p:cNvPr id="2" name="图片 1" descr="5d5b9657dd2de1566283351878"/>
          <p:cNvPicPr>
            <a:picLocks noChangeAspect="1"/>
          </p:cNvPicPr>
          <p:nvPr/>
        </p:nvPicPr>
        <p:blipFill>
          <a:blip r:embed="rId1"/>
          <a:stretch>
            <a:fillRect/>
          </a:stretch>
        </p:blipFill>
        <p:spPr>
          <a:xfrm>
            <a:off x="-609600" y="856677"/>
            <a:ext cx="5427345" cy="5427345"/>
          </a:xfrm>
          <a:prstGeom prst="rect">
            <a:avLst/>
          </a:prstGeom>
        </p:spPr>
      </p:pic>
      <p:sp>
        <p:nvSpPr>
          <p:cNvPr id="3" name="文本框 2"/>
          <p:cNvSpPr txBox="1"/>
          <p:nvPr/>
        </p:nvSpPr>
        <p:spPr>
          <a:xfrm>
            <a:off x="4191000" y="57150"/>
            <a:ext cx="4114800" cy="5262979"/>
          </a:xfrm>
          <a:prstGeom prst="rect">
            <a:avLst/>
          </a:prstGeom>
          <a:noFill/>
        </p:spPr>
        <p:txBody>
          <a:bodyPr wrap="square" rtlCol="0">
            <a:spAutoFit/>
          </a:bodyPr>
          <a:lstStyle/>
          <a:p>
            <a:pPr marL="342900" lvl="0" indent="-342900" algn="just">
              <a:buFont typeface="+mj-lt"/>
              <a:buAutoNum type="arabicPeriod"/>
              <a:tabLst>
                <a:tab pos="198120" algn="l"/>
              </a:tabLst>
            </a:pPr>
            <a:r>
              <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rPr>
              <a:t>批判性思维在平时生活中并不常见，这就导致人们不能掌握学会它正确的方法。此外，批判性思维是一种社交活动，并不是每个人都乐于见到自己的论证被质疑，因此在使用批判性思维时要注意其对被提问者带来的影响。</a:t>
            </a:r>
            <a:endPar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eriod"/>
              <a:tabLst>
                <a:tab pos="198120" algn="l"/>
              </a:tabLst>
            </a:pP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思考过快：</a:t>
            </a:r>
            <a:r>
              <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rPr>
              <a:t>快思考虽然可以节省很多精力，但会牺牲准确和智慧。使我们无须对自身认识进行评估，进而产生某些错误。</a:t>
            </a:r>
            <a:endPar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eriod"/>
              <a:tabLst>
                <a:tab pos="198120" algn="l"/>
              </a:tabLst>
            </a:pP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刻板印象</a:t>
            </a:r>
            <a:r>
              <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rPr>
              <a:t>：我们往往容易受到先前经验或信念的影响，从而对新的信息产生偏见。这种先入为主的观念会阻碍我们客观地分析和评价问题。</a:t>
            </a:r>
            <a:endPar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eriod"/>
              <a:tabLst>
                <a:tab pos="198120" algn="l"/>
              </a:tabLst>
            </a:pP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思维习惯：</a:t>
            </a:r>
            <a:r>
              <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rPr>
              <a:t>思维习惯会限制和背叛我们，这些认知偏见经常会左右我们。我们需要约束它们。</a:t>
            </a:r>
            <a:endPar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eriod"/>
              <a:tabLst>
                <a:tab pos="198120" algn="l"/>
              </a:tabLst>
            </a:pP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自我中心</a:t>
            </a:r>
            <a:r>
              <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rPr>
              <a:t>：我们每个人总是以自己为中心，总是自我陶醉并忠于自己。当我们论证时，经常忽略我们所面对的对象，沉浸在自己的知识世界中。沉浸在自己所知道的解决方案中。这也阻碍了批判性思维的发展，我们需要站在对方角度考虑问题以更好的使用批判性思维。</a:t>
            </a:r>
            <a:endPar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buFont typeface="+mj-lt"/>
              <a:buAutoNum type="arabicPeriod"/>
              <a:tabLst>
                <a:tab pos="198120" algn="l"/>
              </a:tabLst>
            </a:pPr>
            <a:r>
              <a:rPr lang="zh-CN" altLang="zh-CN" sz="14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一厢情愿：</a:t>
            </a:r>
            <a:r>
              <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rPr>
              <a:t>我们总是将事实符合我们的思维，而不是将思维与事实相印证。这会导致我们对事实并不能有正确的认识。我们需要看清事实，改正自己错误的信念与认识。</a:t>
            </a:r>
            <a:endParaRPr lang="zh-CN" altLang="zh-CN" sz="1400" kern="100" dirty="0">
              <a:solidFill>
                <a:schemeClr val="accent4">
                  <a:lumMod val="50000"/>
                </a:schemeClr>
              </a:solidFill>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sz="1400" dirty="0">
              <a:solidFill>
                <a:schemeClr val="accent4">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750" fill="hold"/>
                                        <p:tgtEl>
                                          <p:spTgt spid="14"/>
                                        </p:tgtEl>
                                        <p:attrNameLst>
                                          <p:attrName>ppt_x</p:attrName>
                                        </p:attrNameLst>
                                      </p:cBhvr>
                                      <p:tavLst>
                                        <p:tav tm="0">
                                          <p:val>
                                            <p:strVal val="#ppt_x-#ppt_w/2"/>
                                          </p:val>
                                        </p:tav>
                                        <p:tav tm="100000">
                                          <p:val>
                                            <p:strVal val="#ppt_x"/>
                                          </p:val>
                                        </p:tav>
                                      </p:tavLst>
                                    </p:anim>
                                    <p:anim calcmode="lin" valueType="num">
                                      <p:cBhvr>
                                        <p:cTn id="8" dur="750" fill="hold"/>
                                        <p:tgtEl>
                                          <p:spTgt spid="14"/>
                                        </p:tgtEl>
                                        <p:attrNameLst>
                                          <p:attrName>ppt_y</p:attrName>
                                        </p:attrNameLst>
                                      </p:cBhvr>
                                      <p:tavLst>
                                        <p:tav tm="0">
                                          <p:val>
                                            <p:strVal val="#ppt_y"/>
                                          </p:val>
                                        </p:tav>
                                        <p:tav tm="100000">
                                          <p:val>
                                            <p:strVal val="#ppt_y"/>
                                          </p:val>
                                        </p:tav>
                                      </p:tavLst>
                                    </p:anim>
                                    <p:anim calcmode="lin" valueType="num">
                                      <p:cBhvr>
                                        <p:cTn id="9" dur="750" fill="hold"/>
                                        <p:tgtEl>
                                          <p:spTgt spid="14"/>
                                        </p:tgtEl>
                                        <p:attrNameLst>
                                          <p:attrName>ppt_w</p:attrName>
                                        </p:attrNameLst>
                                      </p:cBhvr>
                                      <p:tavLst>
                                        <p:tav tm="0">
                                          <p:val>
                                            <p:fltVal val="0"/>
                                          </p:val>
                                        </p:tav>
                                        <p:tav tm="100000">
                                          <p:val>
                                            <p:strVal val="#ppt_w"/>
                                          </p:val>
                                        </p:tav>
                                      </p:tavLst>
                                    </p:anim>
                                    <p:anim calcmode="lin" valueType="num">
                                      <p:cBhvr>
                                        <p:cTn id="10" dur="75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52184" y="0"/>
            <a:ext cx="2691816" cy="2724150"/>
          </a:xfrm>
          <a:prstGeom prst="rect">
            <a:avLst/>
          </a:prstGeom>
        </p:spPr>
      </p:pic>
      <p:sp>
        <p:nvSpPr>
          <p:cNvPr id="2" name="文本框 1"/>
          <p:cNvSpPr txBox="1"/>
          <p:nvPr/>
        </p:nvSpPr>
        <p:spPr>
          <a:xfrm>
            <a:off x="2819400" y="1943314"/>
            <a:ext cx="4495800" cy="645160"/>
          </a:xfrm>
          <a:prstGeom prst="rect">
            <a:avLst/>
          </a:prstGeom>
          <a:noFill/>
        </p:spPr>
        <p:txBody>
          <a:bodyPr wrap="square" rtlCol="0">
            <a:spAutoFit/>
          </a:bodyPr>
          <a:lstStyle/>
          <a:p>
            <a:r>
              <a:rPr lang="zh-CN" altLang="en-US" sz="3600" dirty="0">
                <a:solidFill>
                  <a:schemeClr val="accent4">
                    <a:lumMod val="50000"/>
                  </a:schemeClr>
                </a:solidFill>
              </a:rPr>
              <a:t>感谢大家倾听</a:t>
            </a:r>
            <a:endParaRPr lang="zh-CN" altLang="en-US" sz="3600" dirty="0">
              <a:solidFill>
                <a:schemeClr val="accent4">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52184" y="0"/>
            <a:ext cx="2691816" cy="2724150"/>
          </a:xfrm>
          <a:prstGeom prst="rect">
            <a:avLst/>
          </a:prstGeom>
        </p:spPr>
      </p:pic>
      <p:grpSp>
        <p:nvGrpSpPr>
          <p:cNvPr id="2" name="组合 1"/>
          <p:cNvGrpSpPr/>
          <p:nvPr/>
        </p:nvGrpSpPr>
        <p:grpSpPr>
          <a:xfrm>
            <a:off x="2801967" y="1708082"/>
            <a:ext cx="424709" cy="2089059"/>
            <a:chOff x="2928286" y="1619250"/>
            <a:chExt cx="424709" cy="2089059"/>
          </a:xfrm>
        </p:grpSpPr>
        <p:sp>
          <p:nvSpPr>
            <p:cNvPr id="9" name="圆角矩形 8"/>
            <p:cNvSpPr/>
            <p:nvPr/>
          </p:nvSpPr>
          <p:spPr>
            <a:xfrm rot="16200000">
              <a:off x="2188142" y="2555308"/>
              <a:ext cx="1905000" cy="337683"/>
            </a:xfrm>
            <a:prstGeom prst="roundRect">
              <a:avLst>
                <a:gd name="adj" fmla="val 50000"/>
              </a:avLst>
            </a:prstGeom>
            <a:noFill/>
            <a:ln>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ea typeface="字体视界-一风尚黑体" panose="02000500000000000000" pitchFamily="2" charset="-122"/>
              </a:endParaRPr>
            </a:p>
          </p:txBody>
        </p:sp>
        <p:sp>
          <p:nvSpPr>
            <p:cNvPr id="10" name="TextBox 5"/>
            <p:cNvSpPr txBox="1"/>
            <p:nvPr/>
          </p:nvSpPr>
          <p:spPr>
            <a:xfrm>
              <a:off x="2946072" y="2077093"/>
              <a:ext cx="369332" cy="1631216"/>
            </a:xfrm>
            <a:prstGeom prst="rect">
              <a:avLst/>
            </a:prstGeom>
            <a:noFill/>
            <a:ln>
              <a:noFill/>
            </a:ln>
          </p:spPr>
          <p:txBody>
            <a:bodyPr vert="eaVert" wrap="none" rtlCol="0">
              <a:spAutoFit/>
            </a:bodyPr>
            <a:lstStyle/>
            <a:p>
              <a:pPr algn="l"/>
              <a:r>
                <a:rPr lang="zh-CN" altLang="en-US" sz="1200" dirty="0">
                  <a:solidFill>
                    <a:schemeClr val="accent1"/>
                  </a:solidFill>
                  <a:latin typeface="字体视界-一风尚黑体" panose="02000500000000000000" pitchFamily="2" charset="-122"/>
                  <a:ea typeface="字体视界-一风尚黑体" panose="02000500000000000000" pitchFamily="2" charset="-122"/>
                </a:rPr>
                <a:t>正确提问的益处和方法</a:t>
              </a:r>
              <a:endParaRPr lang="zh-CN" altLang="en-US" sz="1200" dirty="0">
                <a:solidFill>
                  <a:schemeClr val="accent1"/>
                </a:solidFill>
                <a:latin typeface="字体视界-一风尚黑体" panose="02000500000000000000" pitchFamily="2" charset="-122"/>
                <a:ea typeface="字体视界-一风尚黑体" panose="02000500000000000000" pitchFamily="2" charset="-122"/>
              </a:endParaRPr>
            </a:p>
          </p:txBody>
        </p:sp>
        <p:sp>
          <p:nvSpPr>
            <p:cNvPr id="12" name="平行四边形 11"/>
            <p:cNvSpPr/>
            <p:nvPr/>
          </p:nvSpPr>
          <p:spPr>
            <a:xfrm>
              <a:off x="2928286" y="1619250"/>
              <a:ext cx="424709" cy="466342"/>
            </a:xfrm>
            <a:prstGeom prst="parallelogram">
              <a:avLst>
                <a:gd name="adj" fmla="val 0"/>
              </a:avLst>
            </a:prstGeom>
            <a:solidFill>
              <a:srgbClr val="F5F1E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0"/>
                </a:camera>
                <a:lightRig rig="threePt" dir="t"/>
              </a:scene3d>
            </a:bodyPr>
            <a:lstStyle/>
            <a:p>
              <a:pPr algn="ctr"/>
              <a:r>
                <a:rPr lang="en-US" altLang="zh-CN" b="1" dirty="0">
                  <a:solidFill>
                    <a:schemeClr val="accent1"/>
                  </a:solidFill>
                  <a:latin typeface="字体视界-一风尚黑体" panose="02000500000000000000" pitchFamily="2" charset="-122"/>
                  <a:ea typeface="字体视界-一风尚黑体" panose="02000500000000000000" pitchFamily="2" charset="-122"/>
                </a:rPr>
                <a:t>1</a:t>
              </a:r>
              <a:endParaRPr lang="zh-CN" altLang="en-US" sz="1600" b="1" dirty="0">
                <a:solidFill>
                  <a:schemeClr val="accent1"/>
                </a:solidFill>
                <a:latin typeface="字体视界-一风尚黑体" panose="02000500000000000000" pitchFamily="2" charset="-122"/>
                <a:ea typeface="字体视界-一风尚黑体" panose="02000500000000000000" pitchFamily="2" charset="-122"/>
              </a:endParaRPr>
            </a:p>
          </p:txBody>
        </p:sp>
      </p:grpSp>
      <p:sp>
        <p:nvSpPr>
          <p:cNvPr id="13" name="TextBox 19"/>
          <p:cNvSpPr>
            <a:spLocks noChangeArrowheads="1"/>
          </p:cNvSpPr>
          <p:nvPr/>
        </p:nvSpPr>
        <p:spPr bwMode="auto">
          <a:xfrm>
            <a:off x="1535388" y="1581150"/>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chemeClr val="accent1"/>
                </a:solidFill>
                <a:latin typeface="字体视界-一风尚黑体" panose="02000500000000000000" pitchFamily="2" charset="-122"/>
                <a:ea typeface="字体视界-一风尚黑体" panose="02000500000000000000" pitchFamily="2" charset="-122"/>
              </a:rPr>
              <a:t>目录</a:t>
            </a:r>
            <a:endParaRPr lang="zh-CN" altLang="en-US" sz="1600" b="1" dirty="0">
              <a:solidFill>
                <a:schemeClr val="accent1"/>
              </a:solidFill>
              <a:latin typeface="字体视界-一风尚黑体" panose="02000500000000000000" pitchFamily="2" charset="-122"/>
              <a:ea typeface="字体视界-一风尚黑体" panose="02000500000000000000" pitchFamily="2" charset="-122"/>
            </a:endParaRPr>
          </a:p>
        </p:txBody>
      </p:sp>
      <p:sp>
        <p:nvSpPr>
          <p:cNvPr id="14" name="TextBox 53"/>
          <p:cNvSpPr>
            <a:spLocks noChangeArrowheads="1"/>
          </p:cNvSpPr>
          <p:nvPr/>
        </p:nvSpPr>
        <p:spPr bwMode="auto">
          <a:xfrm>
            <a:off x="1524000" y="2060839"/>
            <a:ext cx="1016791" cy="18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1100" dirty="0">
                <a:solidFill>
                  <a:schemeClr val="accent1"/>
                </a:solidFill>
                <a:latin typeface="字体视界-一风尚黑体" panose="02000500000000000000" pitchFamily="2" charset="-122"/>
                <a:ea typeface="字体视界-一风尚黑体" panose="02000500000000000000" pitchFamily="2" charset="-122"/>
              </a:rPr>
              <a:t>CONTENTS</a:t>
            </a:r>
            <a:endParaRPr lang="en-US" altLang="zh-CN" sz="1100" dirty="0">
              <a:solidFill>
                <a:schemeClr val="accent1"/>
              </a:solidFill>
              <a:latin typeface="字体视界-一风尚黑体" panose="02000500000000000000" pitchFamily="2" charset="-122"/>
              <a:ea typeface="字体视界-一风尚黑体" panose="02000500000000000000" pitchFamily="2" charset="-122"/>
            </a:endParaRPr>
          </a:p>
        </p:txBody>
      </p:sp>
      <p:grpSp>
        <p:nvGrpSpPr>
          <p:cNvPr id="35" name="组合 34"/>
          <p:cNvGrpSpPr/>
          <p:nvPr/>
        </p:nvGrpSpPr>
        <p:grpSpPr>
          <a:xfrm>
            <a:off x="3632467" y="1708082"/>
            <a:ext cx="424709" cy="2057400"/>
            <a:chOff x="2928286" y="1619250"/>
            <a:chExt cx="424709" cy="2057400"/>
          </a:xfrm>
        </p:grpSpPr>
        <p:sp>
          <p:nvSpPr>
            <p:cNvPr id="36" name="圆角矩形 35"/>
            <p:cNvSpPr/>
            <p:nvPr/>
          </p:nvSpPr>
          <p:spPr>
            <a:xfrm rot="16200000">
              <a:off x="2188142" y="2555308"/>
              <a:ext cx="1905000" cy="337683"/>
            </a:xfrm>
            <a:prstGeom prst="roundRect">
              <a:avLst>
                <a:gd name="adj" fmla="val 50000"/>
              </a:avLst>
            </a:prstGeom>
            <a:noFill/>
            <a:ln>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ea typeface="字体视界-一风尚黑体" panose="02000500000000000000" pitchFamily="2" charset="-122"/>
              </a:endParaRPr>
            </a:p>
          </p:txBody>
        </p:sp>
        <p:sp>
          <p:nvSpPr>
            <p:cNvPr id="37" name="TextBox 5"/>
            <p:cNvSpPr txBox="1"/>
            <p:nvPr/>
          </p:nvSpPr>
          <p:spPr>
            <a:xfrm>
              <a:off x="2961366" y="2124611"/>
              <a:ext cx="367030" cy="701040"/>
            </a:xfrm>
            <a:prstGeom prst="rect">
              <a:avLst/>
            </a:prstGeom>
            <a:noFill/>
            <a:ln>
              <a:noFill/>
            </a:ln>
          </p:spPr>
          <p:txBody>
            <a:bodyPr vert="eaVert" wrap="none" rtlCol="0">
              <a:spAutoFit/>
            </a:bodyPr>
            <a:lstStyle/>
            <a:p>
              <a:pPr algn="l"/>
              <a:r>
                <a:rPr lang="zh-CN" altLang="en-US" sz="1200" dirty="0">
                  <a:solidFill>
                    <a:schemeClr val="accent1"/>
                  </a:solidFill>
                  <a:latin typeface="字体视界-一风尚黑体" panose="02000500000000000000" pitchFamily="2" charset="-122"/>
                  <a:ea typeface="字体视界-一风尚黑体" panose="02000500000000000000" pitchFamily="2" charset="-122"/>
                </a:rPr>
                <a:t>寻找理由</a:t>
              </a:r>
              <a:endParaRPr lang="zh-CN" altLang="en-US" sz="1200" dirty="0">
                <a:solidFill>
                  <a:schemeClr val="accent1"/>
                </a:solidFill>
                <a:latin typeface="字体视界-一风尚黑体" panose="02000500000000000000" pitchFamily="2" charset="-122"/>
                <a:ea typeface="字体视界-一风尚黑体" panose="02000500000000000000" pitchFamily="2" charset="-122"/>
              </a:endParaRPr>
            </a:p>
          </p:txBody>
        </p:sp>
        <p:sp>
          <p:nvSpPr>
            <p:cNvPr id="38" name="平行四边形 37"/>
            <p:cNvSpPr/>
            <p:nvPr/>
          </p:nvSpPr>
          <p:spPr>
            <a:xfrm>
              <a:off x="2928286" y="1619250"/>
              <a:ext cx="424709" cy="466342"/>
            </a:xfrm>
            <a:prstGeom prst="parallelogram">
              <a:avLst>
                <a:gd name="adj" fmla="val 0"/>
              </a:avLst>
            </a:prstGeom>
            <a:solidFill>
              <a:srgbClr val="F5F1E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0"/>
                </a:camera>
                <a:lightRig rig="threePt" dir="t"/>
              </a:scene3d>
            </a:bodyPr>
            <a:lstStyle/>
            <a:p>
              <a:pPr algn="ctr"/>
              <a:r>
                <a:rPr lang="en-US" altLang="zh-CN" b="1" dirty="0">
                  <a:solidFill>
                    <a:schemeClr val="accent1"/>
                  </a:solidFill>
                  <a:latin typeface="字体视界-一风尚黑体" panose="02000500000000000000" pitchFamily="2" charset="-122"/>
                  <a:ea typeface="字体视界-一风尚黑体" panose="02000500000000000000" pitchFamily="2" charset="-122"/>
                </a:rPr>
                <a:t>2</a:t>
              </a:r>
              <a:endParaRPr lang="zh-CN" altLang="en-US" sz="1600" b="1" dirty="0">
                <a:solidFill>
                  <a:schemeClr val="accent1"/>
                </a:solidFill>
                <a:latin typeface="字体视界-一风尚黑体" panose="02000500000000000000" pitchFamily="2" charset="-122"/>
                <a:ea typeface="字体视界-一风尚黑体" panose="02000500000000000000" pitchFamily="2" charset="-122"/>
              </a:endParaRPr>
            </a:p>
          </p:txBody>
        </p:sp>
      </p:grpSp>
      <p:grpSp>
        <p:nvGrpSpPr>
          <p:cNvPr id="39" name="组合 38"/>
          <p:cNvGrpSpPr/>
          <p:nvPr/>
        </p:nvGrpSpPr>
        <p:grpSpPr>
          <a:xfrm>
            <a:off x="4462967" y="1708082"/>
            <a:ext cx="424709" cy="2057400"/>
            <a:chOff x="2928286" y="1619250"/>
            <a:chExt cx="424709" cy="2057400"/>
          </a:xfrm>
        </p:grpSpPr>
        <p:sp>
          <p:nvSpPr>
            <p:cNvPr id="40" name="圆角矩形 39"/>
            <p:cNvSpPr/>
            <p:nvPr/>
          </p:nvSpPr>
          <p:spPr>
            <a:xfrm rot="16200000">
              <a:off x="2188142" y="2555308"/>
              <a:ext cx="1905000" cy="337683"/>
            </a:xfrm>
            <a:prstGeom prst="roundRect">
              <a:avLst>
                <a:gd name="adj" fmla="val 50000"/>
              </a:avLst>
            </a:prstGeom>
            <a:noFill/>
            <a:ln>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ea typeface="字体视界-一风尚黑体" panose="02000500000000000000" pitchFamily="2" charset="-122"/>
              </a:endParaRPr>
            </a:p>
          </p:txBody>
        </p:sp>
        <p:sp>
          <p:nvSpPr>
            <p:cNvPr id="41" name="TextBox 5"/>
            <p:cNvSpPr txBox="1"/>
            <p:nvPr/>
          </p:nvSpPr>
          <p:spPr>
            <a:xfrm>
              <a:off x="2961366" y="2124611"/>
              <a:ext cx="367030" cy="1158240"/>
            </a:xfrm>
            <a:prstGeom prst="rect">
              <a:avLst/>
            </a:prstGeom>
            <a:noFill/>
            <a:ln>
              <a:noFill/>
            </a:ln>
          </p:spPr>
          <p:txBody>
            <a:bodyPr vert="eaVert" wrap="none" rtlCol="0">
              <a:spAutoFit/>
            </a:bodyPr>
            <a:lstStyle/>
            <a:p>
              <a:pPr algn="l"/>
              <a:r>
                <a:rPr lang="zh-CN" altLang="en-US" sz="1200" dirty="0">
                  <a:solidFill>
                    <a:schemeClr val="accent1"/>
                  </a:solidFill>
                  <a:latin typeface="字体视界-一风尚黑体" panose="02000500000000000000" pitchFamily="2" charset="-122"/>
                  <a:ea typeface="字体视界-一风尚黑体" panose="02000500000000000000" pitchFamily="2" charset="-122"/>
                </a:rPr>
                <a:t>思考证据的效力</a:t>
              </a:r>
              <a:endParaRPr lang="zh-CN" altLang="en-US" sz="1200" dirty="0">
                <a:solidFill>
                  <a:schemeClr val="accent1"/>
                </a:solidFill>
                <a:latin typeface="字体视界-一风尚黑体" panose="02000500000000000000" pitchFamily="2" charset="-122"/>
                <a:ea typeface="字体视界-一风尚黑体" panose="02000500000000000000" pitchFamily="2" charset="-122"/>
              </a:endParaRPr>
            </a:p>
          </p:txBody>
        </p:sp>
        <p:sp>
          <p:nvSpPr>
            <p:cNvPr id="42" name="平行四边形 41"/>
            <p:cNvSpPr/>
            <p:nvPr/>
          </p:nvSpPr>
          <p:spPr>
            <a:xfrm>
              <a:off x="2928286" y="1619250"/>
              <a:ext cx="424709" cy="466342"/>
            </a:xfrm>
            <a:prstGeom prst="parallelogram">
              <a:avLst>
                <a:gd name="adj" fmla="val 0"/>
              </a:avLst>
            </a:prstGeom>
            <a:solidFill>
              <a:srgbClr val="F5F1E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0"/>
                </a:camera>
                <a:lightRig rig="threePt" dir="t"/>
              </a:scene3d>
            </a:bodyPr>
            <a:lstStyle/>
            <a:p>
              <a:pPr algn="ctr"/>
              <a:r>
                <a:rPr lang="en-US" altLang="zh-CN" b="1" dirty="0">
                  <a:solidFill>
                    <a:schemeClr val="accent1"/>
                  </a:solidFill>
                  <a:latin typeface="字体视界-一风尚黑体" panose="02000500000000000000" pitchFamily="2" charset="-122"/>
                  <a:ea typeface="字体视界-一风尚黑体" panose="02000500000000000000" pitchFamily="2" charset="-122"/>
                </a:rPr>
                <a:t>3</a:t>
              </a:r>
              <a:endParaRPr lang="zh-CN" altLang="en-US" sz="1600" b="1" dirty="0">
                <a:solidFill>
                  <a:schemeClr val="accent1"/>
                </a:solidFill>
                <a:latin typeface="字体视界-一风尚黑体" panose="02000500000000000000" pitchFamily="2" charset="-122"/>
                <a:ea typeface="字体视界-一风尚黑体" panose="02000500000000000000" pitchFamily="2" charset="-122"/>
              </a:endParaRPr>
            </a:p>
          </p:txBody>
        </p:sp>
      </p:grpSp>
      <p:grpSp>
        <p:nvGrpSpPr>
          <p:cNvPr id="43" name="组合 42"/>
          <p:cNvGrpSpPr/>
          <p:nvPr/>
        </p:nvGrpSpPr>
        <p:grpSpPr>
          <a:xfrm>
            <a:off x="5255754" y="1708082"/>
            <a:ext cx="424709" cy="2057400"/>
            <a:chOff x="2928286" y="1619250"/>
            <a:chExt cx="424709" cy="2057400"/>
          </a:xfrm>
        </p:grpSpPr>
        <p:sp>
          <p:nvSpPr>
            <p:cNvPr id="44" name="圆角矩形 43"/>
            <p:cNvSpPr/>
            <p:nvPr/>
          </p:nvSpPr>
          <p:spPr>
            <a:xfrm rot="16200000">
              <a:off x="2188142" y="2555308"/>
              <a:ext cx="1905000" cy="337683"/>
            </a:xfrm>
            <a:prstGeom prst="roundRect">
              <a:avLst>
                <a:gd name="adj" fmla="val 50000"/>
              </a:avLst>
            </a:prstGeom>
            <a:noFill/>
            <a:ln>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accent1"/>
                </a:solidFill>
                <a:ea typeface="字体视界-一风尚黑体" panose="02000500000000000000" pitchFamily="2" charset="-122"/>
              </a:endParaRPr>
            </a:p>
          </p:txBody>
        </p:sp>
        <p:sp>
          <p:nvSpPr>
            <p:cNvPr id="45" name="TextBox 5"/>
            <p:cNvSpPr txBox="1"/>
            <p:nvPr/>
          </p:nvSpPr>
          <p:spPr>
            <a:xfrm>
              <a:off x="2961306" y="2124710"/>
              <a:ext cx="367030" cy="1433830"/>
            </a:xfrm>
            <a:prstGeom prst="rect">
              <a:avLst/>
            </a:prstGeom>
            <a:noFill/>
            <a:ln>
              <a:noFill/>
            </a:ln>
          </p:spPr>
          <p:txBody>
            <a:bodyPr vert="eaVert" wrap="square" rtlCol="0">
              <a:spAutoFit/>
            </a:bodyPr>
            <a:lstStyle/>
            <a:p>
              <a:pPr algn="l"/>
              <a:r>
                <a:rPr lang="zh-CN" altLang="en-US" sz="1200" dirty="0">
                  <a:solidFill>
                    <a:schemeClr val="accent1"/>
                  </a:solidFill>
                  <a:latin typeface="字体视界-一风尚黑体" panose="02000500000000000000" pitchFamily="2" charset="-122"/>
                  <a:ea typeface="字体视界-一风尚黑体" panose="02000500000000000000" pitchFamily="2" charset="-122"/>
                </a:rPr>
                <a:t>考虑证据的缺陷</a:t>
              </a:r>
              <a:endParaRPr lang="zh-CN" altLang="en-US" sz="1200" dirty="0">
                <a:solidFill>
                  <a:schemeClr val="accent1"/>
                </a:solidFill>
                <a:latin typeface="字体视界-一风尚黑体" panose="02000500000000000000" pitchFamily="2" charset="-122"/>
                <a:ea typeface="字体视界-一风尚黑体" panose="02000500000000000000" pitchFamily="2" charset="-122"/>
              </a:endParaRPr>
            </a:p>
          </p:txBody>
        </p:sp>
        <p:sp>
          <p:nvSpPr>
            <p:cNvPr id="46" name="平行四边形 45"/>
            <p:cNvSpPr/>
            <p:nvPr/>
          </p:nvSpPr>
          <p:spPr>
            <a:xfrm>
              <a:off x="2928286" y="1619250"/>
              <a:ext cx="424709" cy="466342"/>
            </a:xfrm>
            <a:prstGeom prst="parallelogram">
              <a:avLst>
                <a:gd name="adj" fmla="val 0"/>
              </a:avLst>
            </a:prstGeom>
            <a:solidFill>
              <a:srgbClr val="F5F1E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0"/>
                </a:camera>
                <a:lightRig rig="threePt" dir="t"/>
              </a:scene3d>
            </a:bodyPr>
            <a:lstStyle/>
            <a:p>
              <a:pPr algn="ctr"/>
              <a:r>
                <a:rPr lang="en-US" altLang="zh-CN" b="1" dirty="0">
                  <a:solidFill>
                    <a:schemeClr val="accent1"/>
                  </a:solidFill>
                  <a:latin typeface="字体视界-一风尚黑体" panose="02000500000000000000" pitchFamily="2" charset="-122"/>
                  <a:ea typeface="字体视界-一风尚黑体" panose="02000500000000000000" pitchFamily="2" charset="-122"/>
                </a:rPr>
                <a:t>4</a:t>
              </a:r>
              <a:endParaRPr lang="zh-CN" altLang="en-US" sz="1600" b="1" dirty="0">
                <a:solidFill>
                  <a:schemeClr val="accent1"/>
                </a:solidFill>
                <a:latin typeface="字体视界-一风尚黑体" panose="02000500000000000000" pitchFamily="2" charset="-122"/>
                <a:ea typeface="字体视界-一风尚黑体" panose="02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52184" y="0"/>
            <a:ext cx="2691816" cy="2724150"/>
          </a:xfrm>
          <a:prstGeom prst="rect">
            <a:avLst/>
          </a:prstGeom>
        </p:spPr>
      </p:pic>
      <p:grpSp>
        <p:nvGrpSpPr>
          <p:cNvPr id="25" name="组合 24"/>
          <p:cNvGrpSpPr/>
          <p:nvPr/>
        </p:nvGrpSpPr>
        <p:grpSpPr>
          <a:xfrm>
            <a:off x="2209800" y="1885950"/>
            <a:ext cx="1106197" cy="1153332"/>
            <a:chOff x="5037559" y="2424498"/>
            <a:chExt cx="2079817" cy="2168438"/>
          </a:xfrm>
        </p:grpSpPr>
        <p:sp>
          <p:nvSpPr>
            <p:cNvPr id="26" name="流程图: 决策 25"/>
            <p:cNvSpPr/>
            <p:nvPr/>
          </p:nvSpPr>
          <p:spPr>
            <a:xfrm rot="16200000">
              <a:off x="4993249" y="2468808"/>
              <a:ext cx="2168438" cy="2079817"/>
            </a:xfrm>
            <a:prstGeom prst="flowChartDecisi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字体视界-一风尚黑体" panose="02000500000000000000" pitchFamily="2" charset="-122"/>
                <a:ea typeface="字体视界-一风尚黑体" panose="02000500000000000000" pitchFamily="2" charset="-122"/>
              </a:endParaRPr>
            </a:p>
          </p:txBody>
        </p:sp>
        <p:sp>
          <p:nvSpPr>
            <p:cNvPr id="27" name="TextBox 18"/>
            <p:cNvSpPr txBox="1"/>
            <p:nvPr/>
          </p:nvSpPr>
          <p:spPr>
            <a:xfrm>
              <a:off x="5617623" y="2781384"/>
              <a:ext cx="720921" cy="1446665"/>
            </a:xfrm>
            <a:prstGeom prst="rect">
              <a:avLst/>
            </a:prstGeom>
            <a:noFill/>
          </p:spPr>
          <p:txBody>
            <a:bodyPr wrap="none" rtlCol="0">
              <a:spAutoFit/>
            </a:bodyPr>
            <a:lstStyle/>
            <a:p>
              <a:r>
                <a:rPr lang="en-US" altLang="zh-CN" sz="4400" dirty="0">
                  <a:solidFill>
                    <a:schemeClr val="accent1"/>
                  </a:solidFill>
                  <a:latin typeface="字体视界-一风尚黑体" panose="02000500000000000000" pitchFamily="2" charset="-122"/>
                  <a:ea typeface="字体视界-一风尚黑体" panose="02000500000000000000" pitchFamily="2" charset="-122"/>
                </a:rPr>
                <a:t>1</a:t>
              </a:r>
              <a:endParaRPr lang="zh-CN" altLang="en-US" sz="4400" dirty="0">
                <a:solidFill>
                  <a:schemeClr val="accent1"/>
                </a:solidFill>
                <a:latin typeface="字体视界-一风尚黑体" panose="02000500000000000000" pitchFamily="2" charset="-122"/>
                <a:ea typeface="字体视界-一风尚黑体" panose="02000500000000000000" pitchFamily="2" charset="-122"/>
              </a:endParaRPr>
            </a:p>
          </p:txBody>
        </p:sp>
      </p:grpSp>
      <p:sp>
        <p:nvSpPr>
          <p:cNvPr id="28" name="文本框 19"/>
          <p:cNvSpPr>
            <a:spLocks noChangeArrowheads="1"/>
          </p:cNvSpPr>
          <p:nvPr/>
        </p:nvSpPr>
        <p:spPr bwMode="auto">
          <a:xfrm>
            <a:off x="3414514" y="2065466"/>
            <a:ext cx="3694587" cy="48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8" tIns="25714" rIns="51428" bIns="25714">
            <a:spAutoFit/>
          </a:bodyPr>
          <a:lstStyle/>
          <a:p>
            <a:r>
              <a:rPr lang="zh-CN" altLang="en-US" sz="2800" dirty="0">
                <a:solidFill>
                  <a:schemeClr val="accent1"/>
                </a:solidFill>
                <a:latin typeface="字体视界-一风尚黑体" panose="02000500000000000000" pitchFamily="2" charset="-122"/>
                <a:ea typeface="字体视界-一风尚黑体" panose="02000500000000000000" pitchFamily="2" charset="-122"/>
              </a:rPr>
              <a:t>正确提问的益处和方法</a:t>
            </a:r>
            <a:endParaRPr lang="zh-CN" altLang="en-US" sz="2800" dirty="0">
              <a:solidFill>
                <a:schemeClr val="accent1"/>
              </a:solidFill>
              <a:latin typeface="字体视界-一风尚黑体" panose="02000500000000000000" pitchFamily="2" charset="-122"/>
              <a:ea typeface="字体视界-一风尚黑体" panose="02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500"/>
                            </p:stCondLst>
                            <p:childTnLst>
                              <p:par>
                                <p:cTn id="15" presetID="2" presetClass="entr" presetSubtype="4"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5c8f393f0c2d69300"/>
          <p:cNvPicPr>
            <a:picLocks noChangeAspect="1"/>
          </p:cNvPicPr>
          <p:nvPr/>
        </p:nvPicPr>
        <p:blipFill>
          <a:blip r:embed="rId1"/>
          <a:stretch>
            <a:fillRect/>
          </a:stretch>
        </p:blipFill>
        <p:spPr>
          <a:xfrm>
            <a:off x="-932036" y="502255"/>
            <a:ext cx="5474970" cy="3868420"/>
          </a:xfrm>
          <a:prstGeom prst="rect">
            <a:avLst/>
          </a:prstGeom>
        </p:spPr>
      </p:pic>
      <p:sp>
        <p:nvSpPr>
          <p:cNvPr id="6" name="文本框 5"/>
          <p:cNvSpPr txBox="1"/>
          <p:nvPr/>
        </p:nvSpPr>
        <p:spPr>
          <a:xfrm>
            <a:off x="3276600" y="772825"/>
            <a:ext cx="5257800" cy="3753485"/>
          </a:xfrm>
          <a:prstGeom prst="rect">
            <a:avLst/>
          </a:prstGeom>
          <a:noFill/>
        </p:spPr>
        <p:txBody>
          <a:bodyPr wrap="square" rtlCol="0">
            <a:spAutoFit/>
          </a:bodyPr>
          <a:lstStyle/>
          <a:p>
            <a:pPr lvl="0" algn="just"/>
            <a:r>
              <a:rPr lang="en-US"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我们生活在嘈杂混乱的世界里，这里充斥着各种各样的信息。很多人声称他们掌握的是真理，我们必须要接受，阻止我们自己琢磨到底要怎样做。我们必须要保持独立思维。</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专家的话不一定可靠。我们要倾听不同领域的多方专家学者的话，一边听一边评估，整理并取舍。倾听是为了构建自己的答案。</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sz="14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让大脑理性思考，激发批判性思维</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。其包含三个维度：</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lvl="0" algn="just"/>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一是意识到一整套环环相扣的批判性问题，</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lvl="0" algn="just"/>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二是有能力在适当时机以适当方式提出并回答这些问题，</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lvl="0" algn="just"/>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三是有积极主动思考和解决这些批判性问题的强烈渴望。</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海绵式思维：大量吸收外界信息，但无法提供判断</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淘金式思维：自主选择信息，积极与知识互动。</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弱批判性思维：捍卫自己信念，容易犯错</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强批判性思维：评判所有断言和观念</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提前了解价值观能有效促进人与人之间的交流</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lvl="0" algn="just"/>
            <a:r>
              <a:rPr lang="en-US"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让对话有效进行下去：抱着学习的态度，谦逊有礼，尽量弥合分歧</a:t>
            </a:r>
            <a:endParaRPr lang="zh-CN" altLang="zh-CN" sz="1400"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52184" y="0"/>
            <a:ext cx="2691816" cy="2724150"/>
          </a:xfrm>
          <a:prstGeom prst="rect">
            <a:avLst/>
          </a:prstGeom>
        </p:spPr>
      </p:pic>
      <p:grpSp>
        <p:nvGrpSpPr>
          <p:cNvPr id="25" name="组合 24"/>
          <p:cNvGrpSpPr/>
          <p:nvPr/>
        </p:nvGrpSpPr>
        <p:grpSpPr>
          <a:xfrm>
            <a:off x="2209800" y="1885950"/>
            <a:ext cx="1106197" cy="1153332"/>
            <a:chOff x="5037559" y="2424498"/>
            <a:chExt cx="2079817" cy="2168438"/>
          </a:xfrm>
        </p:grpSpPr>
        <p:sp>
          <p:nvSpPr>
            <p:cNvPr id="26" name="流程图: 决策 25"/>
            <p:cNvSpPr/>
            <p:nvPr/>
          </p:nvSpPr>
          <p:spPr>
            <a:xfrm rot="16200000">
              <a:off x="4993249" y="2468808"/>
              <a:ext cx="2168438" cy="2079817"/>
            </a:xfrm>
            <a:prstGeom prst="flowChartDecisi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字体视界-一风尚黑体" panose="02000500000000000000" pitchFamily="2" charset="-122"/>
                <a:ea typeface="字体视界-一风尚黑体" panose="02000500000000000000" pitchFamily="2" charset="-122"/>
              </a:endParaRPr>
            </a:p>
          </p:txBody>
        </p:sp>
        <p:sp>
          <p:nvSpPr>
            <p:cNvPr id="27" name="TextBox 18"/>
            <p:cNvSpPr txBox="1"/>
            <p:nvPr/>
          </p:nvSpPr>
          <p:spPr>
            <a:xfrm>
              <a:off x="5617623" y="2781384"/>
              <a:ext cx="913810" cy="1446665"/>
            </a:xfrm>
            <a:prstGeom prst="rect">
              <a:avLst/>
            </a:prstGeom>
            <a:noFill/>
          </p:spPr>
          <p:txBody>
            <a:bodyPr wrap="none" rtlCol="0">
              <a:spAutoFit/>
            </a:bodyPr>
            <a:lstStyle/>
            <a:p>
              <a:r>
                <a:rPr lang="en-US" altLang="zh-CN" sz="4400" dirty="0">
                  <a:solidFill>
                    <a:schemeClr val="accent1"/>
                  </a:solidFill>
                  <a:latin typeface="字体视界-一风尚黑体" panose="02000500000000000000" pitchFamily="2" charset="-122"/>
                  <a:ea typeface="字体视界-一风尚黑体" panose="02000500000000000000" pitchFamily="2" charset="-122"/>
                </a:rPr>
                <a:t>2</a:t>
              </a:r>
              <a:endParaRPr lang="zh-CN" altLang="en-US" sz="4400" dirty="0">
                <a:solidFill>
                  <a:schemeClr val="accent1"/>
                </a:solidFill>
                <a:latin typeface="字体视界-一风尚黑体" panose="02000500000000000000" pitchFamily="2" charset="-122"/>
                <a:ea typeface="字体视界-一风尚黑体" panose="02000500000000000000" pitchFamily="2" charset="-122"/>
              </a:endParaRPr>
            </a:p>
          </p:txBody>
        </p:sp>
      </p:grpSp>
      <p:sp>
        <p:nvSpPr>
          <p:cNvPr id="28" name="文本框 19"/>
          <p:cNvSpPr>
            <a:spLocks noChangeArrowheads="1"/>
          </p:cNvSpPr>
          <p:nvPr/>
        </p:nvSpPr>
        <p:spPr bwMode="auto">
          <a:xfrm>
            <a:off x="3435985" y="2075815"/>
            <a:ext cx="159448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8" tIns="25714" rIns="51428" bIns="25714">
            <a:noAutofit/>
          </a:bodyPr>
          <a:lstStyle/>
          <a:p>
            <a:r>
              <a:rPr lang="zh-CN" altLang="en-US" sz="2800" dirty="0">
                <a:solidFill>
                  <a:schemeClr val="accent1"/>
                </a:solidFill>
                <a:latin typeface="字体视界-一风尚黑体" panose="02000500000000000000" pitchFamily="2" charset="-122"/>
                <a:ea typeface="字体视界-一风尚黑体" panose="02000500000000000000" pitchFamily="2" charset="-122"/>
              </a:rPr>
              <a:t>寻找理由</a:t>
            </a:r>
            <a:endParaRPr lang="zh-CN" altLang="en-US" sz="2800" dirty="0">
              <a:solidFill>
                <a:schemeClr val="accent1"/>
              </a:solidFill>
              <a:latin typeface="字体视界-一风尚黑体" panose="02000500000000000000" pitchFamily="2" charset="-122"/>
              <a:ea typeface="字体视界-一风尚黑体" panose="02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500"/>
                            </p:stCondLst>
                            <p:childTnLst>
                              <p:par>
                                <p:cTn id="15" presetID="2" presetClass="entr" presetSubtype="4"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736850" y="1295400"/>
            <a:ext cx="4808220" cy="3077210"/>
          </a:xfrm>
          <a:prstGeom prst="rect">
            <a:avLst/>
          </a:prstGeom>
          <a:noFill/>
        </p:spPr>
        <p:txBody>
          <a:bodyPr wrap="square" rtlCol="0">
            <a:noAutofit/>
          </a:bodyPr>
          <a:lstStyle/>
          <a:p>
            <a:pPr indent="266700"/>
            <a:r>
              <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关键问题：理由是什么？</a:t>
            </a:r>
            <a:endPar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indent="266700"/>
            <a:r>
              <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判断一个人是否有理性，其主要标志就是看他的各种信念是否都有适当的证据来支撑，尤其当这些信念有一定的争议时更是如此。只有找到支撑结论的理由即证据后，才能评判该结论的价值。</a:t>
            </a:r>
            <a:r>
              <a:rPr lang="zh-CN" altLang="zh-CN"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理由</a:t>
            </a:r>
            <a:r>
              <a:rPr lang="en-US" altLang="zh-CN"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结论</a:t>
            </a:r>
            <a:r>
              <a:rPr lang="en-US" altLang="zh-CN"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论证</a:t>
            </a:r>
            <a:endParaRPr lang="en-US" altLang="zh-CN" kern="100" dirty="0">
              <a:solidFill>
                <a:srgbClr val="FF0000"/>
              </a:solidFill>
              <a:effectLst/>
              <a:latin typeface="宋体" panose="02010600030101010101" pitchFamily="2" charset="-122"/>
              <a:ea typeface="宋体" panose="02010600030101010101" pitchFamily="2" charset="-122"/>
              <a:cs typeface="Times New Roman" panose="02020603050405020304" pitchFamily="18" charset="0"/>
            </a:endParaRPr>
          </a:p>
          <a:p>
            <a:pPr indent="266700"/>
            <a:r>
              <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寻找理由：（</a:t>
            </a:r>
            <a:r>
              <a:rPr lang="en-US"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）提问</a:t>
            </a:r>
            <a:endPar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indent="266700"/>
            <a:r>
              <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提示词：因为，由于，</a:t>
            </a:r>
            <a:r>
              <a:rPr lang="en-US"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rPr>
              <a:t>鉴于，研究显示</a:t>
            </a:r>
            <a:endParaRPr lang="zh-CN" altLang="zh-CN" kern="100" dirty="0">
              <a:solidFill>
                <a:schemeClr val="accent4">
                  <a:lumMod val="50000"/>
                </a:schemeClr>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52184" y="0"/>
            <a:ext cx="2691816" cy="2724150"/>
          </a:xfrm>
          <a:prstGeom prst="rect">
            <a:avLst/>
          </a:prstGeom>
        </p:spPr>
      </p:pic>
      <p:grpSp>
        <p:nvGrpSpPr>
          <p:cNvPr id="25" name="组合 24"/>
          <p:cNvGrpSpPr/>
          <p:nvPr/>
        </p:nvGrpSpPr>
        <p:grpSpPr>
          <a:xfrm>
            <a:off x="2209800" y="1885950"/>
            <a:ext cx="1106197" cy="1153332"/>
            <a:chOff x="5037559" y="2424498"/>
            <a:chExt cx="2079817" cy="2168438"/>
          </a:xfrm>
        </p:grpSpPr>
        <p:sp>
          <p:nvSpPr>
            <p:cNvPr id="26" name="流程图: 决策 25"/>
            <p:cNvSpPr/>
            <p:nvPr/>
          </p:nvSpPr>
          <p:spPr>
            <a:xfrm rot="16200000">
              <a:off x="4993249" y="2468808"/>
              <a:ext cx="2168438" cy="2079817"/>
            </a:xfrm>
            <a:prstGeom prst="flowChartDecisi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字体视界-一风尚黑体" panose="02000500000000000000" pitchFamily="2" charset="-122"/>
                <a:ea typeface="字体视界-一风尚黑体" panose="02000500000000000000" pitchFamily="2" charset="-122"/>
              </a:endParaRPr>
            </a:p>
          </p:txBody>
        </p:sp>
        <p:sp>
          <p:nvSpPr>
            <p:cNvPr id="27" name="TextBox 18"/>
            <p:cNvSpPr txBox="1"/>
            <p:nvPr/>
          </p:nvSpPr>
          <p:spPr>
            <a:xfrm>
              <a:off x="5617623" y="2781384"/>
              <a:ext cx="913810" cy="1446665"/>
            </a:xfrm>
            <a:prstGeom prst="rect">
              <a:avLst/>
            </a:prstGeom>
            <a:noFill/>
          </p:spPr>
          <p:txBody>
            <a:bodyPr wrap="none" rtlCol="0">
              <a:spAutoFit/>
            </a:bodyPr>
            <a:lstStyle/>
            <a:p>
              <a:r>
                <a:rPr lang="en-US" altLang="zh-CN" sz="4400" dirty="0">
                  <a:solidFill>
                    <a:schemeClr val="accent1"/>
                  </a:solidFill>
                  <a:latin typeface="字体视界-一风尚黑体" panose="02000500000000000000" pitchFamily="2" charset="-122"/>
                  <a:ea typeface="字体视界-一风尚黑体" panose="02000500000000000000" pitchFamily="2" charset="-122"/>
                </a:rPr>
                <a:t>3</a:t>
              </a:r>
              <a:endParaRPr lang="zh-CN" altLang="en-US" sz="4400" dirty="0">
                <a:solidFill>
                  <a:schemeClr val="accent1"/>
                </a:solidFill>
                <a:latin typeface="字体视界-一风尚黑体" panose="02000500000000000000" pitchFamily="2" charset="-122"/>
                <a:ea typeface="字体视界-一风尚黑体" panose="02000500000000000000" pitchFamily="2" charset="-122"/>
              </a:endParaRPr>
            </a:p>
          </p:txBody>
        </p:sp>
      </p:grpSp>
      <p:sp>
        <p:nvSpPr>
          <p:cNvPr id="28" name="文本框 19"/>
          <p:cNvSpPr>
            <a:spLocks noChangeArrowheads="1"/>
          </p:cNvSpPr>
          <p:nvPr/>
        </p:nvSpPr>
        <p:spPr bwMode="auto">
          <a:xfrm>
            <a:off x="3414514" y="2065466"/>
            <a:ext cx="2590800" cy="48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8" tIns="25714" rIns="51428" bIns="25714">
            <a:spAutoFit/>
          </a:bodyPr>
          <a:lstStyle/>
          <a:p>
            <a:pPr algn="l"/>
            <a:r>
              <a:rPr lang="zh-CN" altLang="en-US" sz="2800" dirty="0">
                <a:solidFill>
                  <a:schemeClr val="accent1"/>
                </a:solidFill>
                <a:latin typeface="字体视界-一风尚黑体" panose="02000500000000000000" pitchFamily="2" charset="-122"/>
                <a:ea typeface="字体视界-一风尚黑体" panose="02000500000000000000" pitchFamily="2" charset="-122"/>
                <a:sym typeface="方正姚体" panose="02010601030101010101" pitchFamily="2" charset="-122"/>
              </a:rPr>
              <a:t>思考证据的效力</a:t>
            </a:r>
            <a:endParaRPr lang="zh-CN" altLang="en-US" sz="2800" dirty="0">
              <a:solidFill>
                <a:schemeClr val="accent1"/>
              </a:solidFill>
              <a:latin typeface="字体视界-一风尚黑体" panose="02000500000000000000" pitchFamily="2" charset="-122"/>
              <a:ea typeface="字体视界-一风尚黑体" panose="02000500000000000000" pitchFamily="2" charset="-122"/>
              <a:sym typeface="方正姚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500"/>
                            </p:stCondLst>
                            <p:childTnLst>
                              <p:par>
                                <p:cTn id="15" presetID="2" presetClass="entr" presetSubtype="4"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7855" y="1125855"/>
            <a:ext cx="8007350" cy="3255010"/>
          </a:xfrm>
          <a:prstGeom prst="rect">
            <a:avLst/>
          </a:prstGeom>
        </p:spPr>
        <p:txBody>
          <a:bodyPr wrap="square">
            <a:noAutofit/>
            <a:scene3d>
              <a:camera prst="orthographicFront"/>
              <a:lightRig rig="threePt" dir="t"/>
            </a:scene3d>
          </a:bodyPr>
          <a:lstStyle/>
          <a:p>
            <a:r>
              <a:rPr lang="en-US" altLang="zh-CN" sz="2000" dirty="0">
                <a:solidFill>
                  <a:schemeClr val="accent4">
                    <a:lumMod val="50000"/>
                  </a:schemeClr>
                </a:solidFill>
                <a:latin typeface="宋体" panose="02010600030101010101" pitchFamily="2" charset="-122"/>
                <a:ea typeface="宋体" panose="02010600030101010101" pitchFamily="2" charset="-122"/>
              </a:rPr>
              <a:t>    </a:t>
            </a:r>
            <a:r>
              <a:rPr lang="zh-CN" altLang="zh-CN" sz="2000" dirty="0">
                <a:solidFill>
                  <a:schemeClr val="accent4">
                    <a:lumMod val="50000"/>
                  </a:schemeClr>
                </a:solidFill>
                <a:latin typeface="宋体" panose="02010600030101010101" pitchFamily="2" charset="-122"/>
                <a:ea typeface="宋体" panose="02010600030101010101" pitchFamily="2" charset="-122"/>
              </a:rPr>
              <a:t>见解和事实之间最大的区别就在于相关证据的情况。</a:t>
            </a:r>
            <a:r>
              <a:rPr lang="zh-CN" altLang="zh-CN" sz="2000" dirty="0">
                <a:solidFill>
                  <a:srgbClr val="FF0000"/>
                </a:solidFill>
                <a:latin typeface="宋体" panose="02010600030101010101" pitchFamily="2" charset="-122"/>
                <a:ea typeface="宋体" panose="02010600030101010101" pitchFamily="2" charset="-122"/>
              </a:rPr>
              <a:t>支撑一个信念的证据越多，这个信念的“事实程度”也就越高。</a:t>
            </a:r>
            <a:r>
              <a:rPr lang="zh-CN" altLang="zh-CN" sz="2000" dirty="0">
                <a:solidFill>
                  <a:schemeClr val="accent4">
                    <a:lumMod val="50000"/>
                  </a:schemeClr>
                </a:solidFill>
                <a:latin typeface="宋体" panose="02010600030101010101" pitchFamily="2" charset="-122"/>
                <a:ea typeface="宋体" panose="02010600030101010101" pitchFamily="2" charset="-122"/>
              </a:rPr>
              <a:t>要追求更有效力的事实需要可靠的证据，而确定事实断言的可靠程度需要以下问题：</a:t>
            </a:r>
            <a:endParaRPr lang="zh-CN" altLang="zh-CN" sz="2000" dirty="0">
              <a:solidFill>
                <a:schemeClr val="accent4">
                  <a:lumMod val="50000"/>
                </a:schemeClr>
              </a:solidFill>
              <a:latin typeface="宋体" panose="02010600030101010101" pitchFamily="2" charset="-122"/>
              <a:ea typeface="宋体" panose="02010600030101010101" pitchFamily="2" charset="-122"/>
            </a:endParaRPr>
          </a:p>
          <a:p>
            <a:r>
              <a:rPr lang="en-US" altLang="zh-CN" sz="2000" dirty="0">
                <a:solidFill>
                  <a:schemeClr val="accent4">
                    <a:lumMod val="50000"/>
                  </a:schemeClr>
                </a:solidFill>
                <a:latin typeface="宋体" panose="02010600030101010101" pitchFamily="2" charset="-122"/>
                <a:ea typeface="宋体" panose="02010600030101010101" pitchFamily="2" charset="-122"/>
              </a:rPr>
              <a:t> 1.</a:t>
            </a:r>
            <a:r>
              <a:rPr lang="zh-CN" altLang="zh-CN" sz="2000" dirty="0">
                <a:solidFill>
                  <a:schemeClr val="accent4">
                    <a:lumMod val="50000"/>
                  </a:schemeClr>
                </a:solidFill>
                <a:latin typeface="宋体" panose="02010600030101010101" pitchFamily="2" charset="-122"/>
                <a:ea typeface="宋体" panose="02010600030101010101" pitchFamily="2" charset="-122"/>
              </a:rPr>
              <a:t>你怎么知道它是真的？</a:t>
            </a:r>
            <a:endParaRPr lang="zh-CN" altLang="zh-CN" sz="2000" dirty="0">
              <a:solidFill>
                <a:schemeClr val="accent4">
                  <a:lumMod val="50000"/>
                </a:schemeClr>
              </a:solidFill>
              <a:latin typeface="宋体" panose="02010600030101010101" pitchFamily="2" charset="-122"/>
              <a:ea typeface="宋体" panose="02010600030101010101" pitchFamily="2" charset="-122"/>
            </a:endParaRPr>
          </a:p>
          <a:p>
            <a:r>
              <a:rPr lang="en-US" altLang="zh-CN" sz="2000" dirty="0">
                <a:solidFill>
                  <a:schemeClr val="accent4">
                    <a:lumMod val="50000"/>
                  </a:schemeClr>
                </a:solidFill>
                <a:latin typeface="宋体" panose="02010600030101010101" pitchFamily="2" charset="-122"/>
                <a:ea typeface="宋体" panose="02010600030101010101" pitchFamily="2" charset="-122"/>
              </a:rPr>
              <a:t> 2.</a:t>
            </a:r>
            <a:r>
              <a:rPr lang="zh-CN" altLang="zh-CN" sz="2000" dirty="0">
                <a:solidFill>
                  <a:schemeClr val="accent4">
                    <a:lumMod val="50000"/>
                  </a:schemeClr>
                </a:solidFill>
                <a:latin typeface="宋体" panose="02010600030101010101" pitchFamily="2" charset="-122"/>
                <a:ea typeface="宋体" panose="02010600030101010101" pitchFamily="2" charset="-122"/>
              </a:rPr>
              <a:t>证据在哪里？</a:t>
            </a:r>
            <a:endParaRPr lang="zh-CN" altLang="zh-CN" sz="2000" dirty="0">
              <a:solidFill>
                <a:schemeClr val="accent4">
                  <a:lumMod val="50000"/>
                </a:schemeClr>
              </a:solidFill>
              <a:latin typeface="宋体" panose="02010600030101010101" pitchFamily="2" charset="-122"/>
              <a:ea typeface="宋体" panose="02010600030101010101" pitchFamily="2" charset="-122"/>
            </a:endParaRPr>
          </a:p>
          <a:p>
            <a:r>
              <a:rPr lang="en-US" altLang="zh-CN" sz="2000" dirty="0">
                <a:solidFill>
                  <a:schemeClr val="accent4">
                    <a:lumMod val="50000"/>
                  </a:schemeClr>
                </a:solidFill>
                <a:latin typeface="宋体" panose="02010600030101010101" pitchFamily="2" charset="-122"/>
                <a:ea typeface="宋体" panose="02010600030101010101" pitchFamily="2" charset="-122"/>
              </a:rPr>
              <a:t> 3.</a:t>
            </a:r>
            <a:r>
              <a:rPr lang="zh-CN" altLang="zh-CN" sz="2000" dirty="0">
                <a:solidFill>
                  <a:schemeClr val="accent4">
                    <a:lumMod val="50000"/>
                  </a:schemeClr>
                </a:solidFill>
                <a:latin typeface="宋体" panose="02010600030101010101" pitchFamily="2" charset="-122"/>
                <a:ea typeface="宋体" panose="02010600030101010101" pitchFamily="2" charset="-122"/>
              </a:rPr>
              <a:t>你为什么相信它？</a:t>
            </a:r>
            <a:endParaRPr lang="zh-CN" altLang="zh-CN" sz="2000" dirty="0">
              <a:solidFill>
                <a:schemeClr val="accent4">
                  <a:lumMod val="50000"/>
                </a:schemeClr>
              </a:solidFill>
              <a:latin typeface="宋体" panose="02010600030101010101" pitchFamily="2" charset="-122"/>
              <a:ea typeface="宋体" panose="02010600030101010101" pitchFamily="2" charset="-122"/>
            </a:endParaRPr>
          </a:p>
          <a:p>
            <a:r>
              <a:rPr lang="en-US" altLang="zh-CN" sz="2000" dirty="0">
                <a:solidFill>
                  <a:schemeClr val="accent4">
                    <a:lumMod val="50000"/>
                  </a:schemeClr>
                </a:solidFill>
                <a:latin typeface="宋体" panose="02010600030101010101" pitchFamily="2" charset="-122"/>
                <a:ea typeface="宋体" panose="02010600030101010101" pitchFamily="2" charset="-122"/>
              </a:rPr>
              <a:t> 4.</a:t>
            </a:r>
            <a:r>
              <a:rPr lang="zh-CN" altLang="zh-CN" sz="2000" dirty="0">
                <a:solidFill>
                  <a:schemeClr val="accent4">
                    <a:lumMod val="50000"/>
                  </a:schemeClr>
                </a:solidFill>
                <a:latin typeface="宋体" panose="02010600030101010101" pitchFamily="2" charset="-122"/>
                <a:ea typeface="宋体" panose="02010600030101010101" pitchFamily="2" charset="-122"/>
              </a:rPr>
              <a:t>你确信它是真的吗？</a:t>
            </a:r>
            <a:endParaRPr lang="zh-CN" altLang="zh-CN" sz="2000" dirty="0">
              <a:solidFill>
                <a:schemeClr val="accent4">
                  <a:lumMod val="50000"/>
                </a:schemeClr>
              </a:solidFill>
              <a:latin typeface="宋体" panose="02010600030101010101" pitchFamily="2" charset="-122"/>
              <a:ea typeface="宋体" panose="02010600030101010101" pitchFamily="2" charset="-122"/>
            </a:endParaRPr>
          </a:p>
          <a:p>
            <a:r>
              <a:rPr lang="en-US" altLang="zh-CN" sz="2000" dirty="0">
                <a:solidFill>
                  <a:schemeClr val="accent4">
                    <a:lumMod val="50000"/>
                  </a:schemeClr>
                </a:solidFill>
                <a:latin typeface="宋体" panose="02010600030101010101" pitchFamily="2" charset="-122"/>
                <a:ea typeface="宋体" panose="02010600030101010101" pitchFamily="2" charset="-122"/>
              </a:rPr>
              <a:t> 5.</a:t>
            </a:r>
            <a:r>
              <a:rPr lang="zh-CN" altLang="zh-CN" sz="2000" dirty="0">
                <a:solidFill>
                  <a:schemeClr val="accent4">
                    <a:lumMod val="50000"/>
                  </a:schemeClr>
                </a:solidFill>
                <a:latin typeface="宋体" panose="02010600030101010101" pitchFamily="2" charset="-122"/>
                <a:ea typeface="宋体" panose="02010600030101010101" pitchFamily="2" charset="-122"/>
              </a:rPr>
              <a:t>你能证明吗？</a:t>
            </a:r>
            <a:endParaRPr lang="zh-CN" altLang="zh-CN" sz="2000" dirty="0">
              <a:solidFill>
                <a:schemeClr val="accent4">
                  <a:lumMod val="50000"/>
                </a:schemeClr>
              </a:solidFill>
              <a:latin typeface="宋体" panose="02010600030101010101" pitchFamily="2" charset="-122"/>
              <a:ea typeface="宋体" panose="02010600030101010101" pitchFamily="2" charset="-122"/>
            </a:endParaRPr>
          </a:p>
        </p:txBody>
      </p:sp>
      <p:pic>
        <p:nvPicPr>
          <p:cNvPr id="3" name="图片 2" descr="5c8f616799c274956"/>
          <p:cNvPicPr>
            <a:picLocks noChangeAspect="1"/>
          </p:cNvPicPr>
          <p:nvPr/>
        </p:nvPicPr>
        <p:blipFill>
          <a:blip r:embed="rId1"/>
          <a:stretch>
            <a:fillRect/>
          </a:stretch>
        </p:blipFill>
        <p:spPr>
          <a:xfrm>
            <a:off x="6188710" y="835660"/>
            <a:ext cx="682625" cy="482600"/>
          </a:xfrm>
          <a:prstGeom prst="rect">
            <a:avLst/>
          </a:prstGeom>
        </p:spPr>
      </p:pic>
      <p:pic>
        <p:nvPicPr>
          <p:cNvPr id="5" name="图片 4" descr="5c8f616799c274956"/>
          <p:cNvPicPr>
            <a:picLocks noChangeAspect="1"/>
          </p:cNvPicPr>
          <p:nvPr/>
        </p:nvPicPr>
        <p:blipFill>
          <a:blip r:embed="rId1"/>
          <a:stretch>
            <a:fillRect/>
          </a:stretch>
        </p:blipFill>
        <p:spPr>
          <a:xfrm>
            <a:off x="8005445" y="424180"/>
            <a:ext cx="968375" cy="683895"/>
          </a:xfrm>
          <a:prstGeom prst="rect">
            <a:avLst/>
          </a:prstGeom>
        </p:spPr>
      </p:pic>
      <p:pic>
        <p:nvPicPr>
          <p:cNvPr id="6" name="图片 5" descr="5c8f616799c274956"/>
          <p:cNvPicPr>
            <a:picLocks noChangeAspect="1"/>
          </p:cNvPicPr>
          <p:nvPr/>
        </p:nvPicPr>
        <p:blipFill>
          <a:blip r:embed="rId1"/>
          <a:stretch>
            <a:fillRect/>
          </a:stretch>
        </p:blipFill>
        <p:spPr>
          <a:xfrm>
            <a:off x="8005445" y="4270375"/>
            <a:ext cx="968375" cy="683895"/>
          </a:xfrm>
          <a:prstGeom prst="rect">
            <a:avLst/>
          </a:prstGeom>
        </p:spPr>
      </p:pic>
      <p:pic>
        <p:nvPicPr>
          <p:cNvPr id="7" name="图片 6" descr="5c8f616799c274956"/>
          <p:cNvPicPr>
            <a:picLocks noChangeAspect="1"/>
          </p:cNvPicPr>
          <p:nvPr/>
        </p:nvPicPr>
        <p:blipFill>
          <a:blip r:embed="rId1"/>
          <a:stretch>
            <a:fillRect/>
          </a:stretch>
        </p:blipFill>
        <p:spPr>
          <a:xfrm>
            <a:off x="4847590" y="4465955"/>
            <a:ext cx="413385" cy="292100"/>
          </a:xfrm>
          <a:prstGeom prst="rect">
            <a:avLst/>
          </a:prstGeom>
        </p:spPr>
      </p:pic>
      <p:pic>
        <p:nvPicPr>
          <p:cNvPr id="8" name="图片 7" descr="5c8f616799c274956"/>
          <p:cNvPicPr>
            <a:picLocks noChangeAspect="1"/>
          </p:cNvPicPr>
          <p:nvPr/>
        </p:nvPicPr>
        <p:blipFill>
          <a:blip r:embed="rId1"/>
          <a:stretch>
            <a:fillRect/>
          </a:stretch>
        </p:blipFill>
        <p:spPr>
          <a:xfrm>
            <a:off x="7885430" y="2961640"/>
            <a:ext cx="413385" cy="292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p:cNvSpPr/>
          <p:nvPr/>
        </p:nvSpPr>
        <p:spPr>
          <a:xfrm>
            <a:off x="838200" y="2234834"/>
            <a:ext cx="2275430" cy="5748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marL="342900" indent="-342900">
              <a:buFont typeface="Wingdings" panose="05000000000000000000" charset="0"/>
              <a:buChar char="u"/>
            </a:pPr>
            <a:r>
              <a:rPr lang="zh-CN" altLang="zh-CN" dirty="0">
                <a:solidFill>
                  <a:schemeClr val="accent4">
                    <a:lumMod val="50000"/>
                  </a:schemeClr>
                </a:solidFill>
              </a:rPr>
              <a:t>个人经历</a:t>
            </a:r>
            <a:endParaRPr lang="zh-CN" altLang="en-US" sz="2400" b="1" spc="600" dirty="0">
              <a:solidFill>
                <a:schemeClr val="accent4">
                  <a:lumMod val="50000"/>
                </a:schemeClr>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sp>
        <p:nvSpPr>
          <p:cNvPr id="45" name="矩形: 圆角 44"/>
          <p:cNvSpPr/>
          <p:nvPr/>
        </p:nvSpPr>
        <p:spPr>
          <a:xfrm>
            <a:off x="2803286" y="2908666"/>
            <a:ext cx="2275430" cy="5748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marL="342900" indent="-342900">
              <a:buFont typeface="Wingdings" panose="05000000000000000000" charset="0"/>
              <a:buChar char="u"/>
            </a:pPr>
            <a:r>
              <a:rPr lang="zh-CN" altLang="zh-CN" dirty="0">
                <a:solidFill>
                  <a:schemeClr val="accent4">
                    <a:lumMod val="50000"/>
                  </a:schemeClr>
                </a:solidFill>
              </a:rPr>
              <a:t>专家意见</a:t>
            </a:r>
            <a:endParaRPr lang="zh-CN" altLang="en-US" sz="2400" b="1" spc="600" dirty="0">
              <a:solidFill>
                <a:schemeClr val="accent4">
                  <a:lumMod val="50000"/>
                </a:schemeClr>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sp>
        <p:nvSpPr>
          <p:cNvPr id="46" name="矩形: 圆角 45"/>
          <p:cNvSpPr/>
          <p:nvPr/>
        </p:nvSpPr>
        <p:spPr>
          <a:xfrm>
            <a:off x="2803286" y="2260238"/>
            <a:ext cx="2275430" cy="5748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marL="342900" indent="-342900">
              <a:buFont typeface="Wingdings" panose="05000000000000000000" charset="0"/>
              <a:buChar char="u"/>
            </a:pPr>
            <a:r>
              <a:rPr lang="zh-CN" altLang="zh-CN" dirty="0">
                <a:solidFill>
                  <a:schemeClr val="accent4">
                    <a:lumMod val="50000"/>
                  </a:schemeClr>
                </a:solidFill>
              </a:rPr>
              <a:t>当事人证言</a:t>
            </a:r>
            <a:endParaRPr lang="zh-CN" altLang="en-US" sz="2400" b="1" spc="600" dirty="0">
              <a:solidFill>
                <a:schemeClr val="accent4">
                  <a:lumMod val="50000"/>
                </a:schemeClr>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sp>
        <p:nvSpPr>
          <p:cNvPr id="47" name="矩形: 圆角 46"/>
          <p:cNvSpPr/>
          <p:nvPr/>
        </p:nvSpPr>
        <p:spPr>
          <a:xfrm>
            <a:off x="838200" y="2908666"/>
            <a:ext cx="2275430" cy="5748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marL="342900" indent="-342900">
              <a:buFont typeface="Wingdings" panose="05000000000000000000" charset="0"/>
              <a:buChar char="u"/>
            </a:pPr>
            <a:r>
              <a:rPr lang="zh-CN" altLang="zh-CN" dirty="0">
                <a:solidFill>
                  <a:schemeClr val="accent4">
                    <a:lumMod val="50000"/>
                  </a:schemeClr>
                </a:solidFill>
              </a:rPr>
              <a:t>典型案例</a:t>
            </a:r>
            <a:endParaRPr lang="zh-CN" altLang="en-US" sz="2400" b="1" spc="600" dirty="0">
              <a:solidFill>
                <a:schemeClr val="accent4">
                  <a:lumMod val="50000"/>
                </a:schemeClr>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sp>
        <p:nvSpPr>
          <p:cNvPr id="3" name="矩形: 圆角 43"/>
          <p:cNvSpPr/>
          <p:nvPr/>
        </p:nvSpPr>
        <p:spPr>
          <a:xfrm>
            <a:off x="838200" y="3647679"/>
            <a:ext cx="2275430" cy="5748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marL="342900" indent="-342900">
              <a:buFont typeface="Wingdings" panose="05000000000000000000" charset="0"/>
              <a:buChar char="u"/>
            </a:pPr>
            <a:r>
              <a:rPr lang="zh-CN" altLang="zh-CN" dirty="0">
                <a:solidFill>
                  <a:schemeClr val="accent4">
                    <a:lumMod val="50000"/>
                  </a:schemeClr>
                </a:solidFill>
              </a:rPr>
              <a:t>个人观察</a:t>
            </a:r>
            <a:endParaRPr lang="zh-CN" altLang="en-US" sz="2400" b="1" spc="600" dirty="0">
              <a:solidFill>
                <a:schemeClr val="accent4">
                  <a:lumMod val="50000"/>
                </a:schemeClr>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sp>
        <p:nvSpPr>
          <p:cNvPr id="4" name="文本框 3"/>
          <p:cNvSpPr txBox="1"/>
          <p:nvPr/>
        </p:nvSpPr>
        <p:spPr>
          <a:xfrm>
            <a:off x="1485851" y="1169035"/>
            <a:ext cx="1980029" cy="523220"/>
          </a:xfrm>
          <a:prstGeom prst="rect">
            <a:avLst/>
          </a:prstGeom>
          <a:noFill/>
        </p:spPr>
        <p:txBody>
          <a:bodyPr wrap="none" rtlCol="0" anchor="t">
            <a:spAutoFit/>
          </a:bodyPr>
          <a:lstStyle/>
          <a:p>
            <a:pPr algn="just"/>
            <a:r>
              <a:rPr lang="zh-CN" altLang="zh-CN" sz="28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rPr>
              <a:t>证据的来源</a:t>
            </a:r>
            <a:endParaRPr lang="zh-CN" altLang="zh-CN" sz="2800" kern="100" dirty="0">
              <a:solidFill>
                <a:schemeClr val="accent4">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圆角 4"/>
          <p:cNvSpPr/>
          <p:nvPr/>
        </p:nvSpPr>
        <p:spPr>
          <a:xfrm>
            <a:off x="2803286" y="3624359"/>
            <a:ext cx="2275430" cy="5748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marL="342900" indent="-342900">
              <a:buFont typeface="Wingdings" panose="05000000000000000000" charset="0"/>
              <a:buChar char="u"/>
            </a:pPr>
            <a:r>
              <a:rPr lang="zh-CN" altLang="zh-CN" dirty="0">
                <a:solidFill>
                  <a:schemeClr val="accent4">
                    <a:lumMod val="50000"/>
                  </a:schemeClr>
                </a:solidFill>
              </a:rPr>
              <a:t>调查研究</a:t>
            </a:r>
            <a:endParaRPr lang="zh-CN" altLang="en-US" sz="2400" b="1" spc="600" dirty="0">
              <a:solidFill>
                <a:schemeClr val="accent4">
                  <a:lumMod val="50000"/>
                </a:schemeClr>
              </a:solidFill>
              <a:effectLst>
                <a:outerShdw blurRad="38100" dist="25400" dir="5400000" algn="ctr" rotWithShape="0">
                  <a:srgbClr val="6E747A">
                    <a:alpha val="43000"/>
                  </a:srgbClr>
                </a:outerShdw>
              </a:effectLst>
              <a:latin typeface="隶书" panose="02010509060101010101" pitchFamily="49" charset="-122"/>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6" grpId="0"/>
      <p:bldP spid="47" grpId="0"/>
      <p:bldP spid="3" grpId="0"/>
      <p:bldP spid="4" grpId="0"/>
      <p:bldP spid="5" grpId="0"/>
    </p:bldLst>
  </p:timing>
</p:sld>
</file>

<file path=ppt/tags/tag1.xml><?xml version="1.0" encoding="utf-8"?>
<p:tagLst xmlns:p="http://schemas.openxmlformats.org/presentationml/2006/main">
  <p:tag name="ISPRING_ULTRA_SCORM_COURSE_ID" val="82ADB108-2F67-4B4E-A97E-19ABB6FAC58E"/>
  <p:tag name="ISPRING_SCORM_RATE_SLIDES" val="1"/>
  <p:tag name="ISPRINGONLINEFOLDERID" val="0"/>
  <p:tag name="ISPRINGONLINEFOLDERPATH" val="Content List"/>
  <p:tag name="ISPRINGCLOUDFOLDERID" val="0"/>
  <p:tag name="ISPRINGCLOUDFOLDERPATH" val="Repository"/>
  <p:tag name="ISPRING_PLAYERS_CUSTOMIZATION" val="UEsDBBQAAgAIAJCuo0g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kK6jSA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CQrqNI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JCuo0g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JCuo0hocVKRmgEAAB8GAAAfAAAAdW5pdmVyc2FsL2h0bWxfc2tpbl9zZXR0aW5ncy5qc42UTW/CMAyG7/wKlF0nxD5hu6HBpEkcJo3btEMoplSkSZWkHR3iv68OX03qjsUX8vLkdewq3na61WIR6z53t+6327/7e6cBalbncO3rokVPUWdGJAuYJSmIRAILkOJ49CTvzgRlzKQznZcfaGtqfkzhP0suTB3PCAtNaIY6XBDgN6FtqMM/J7FTq2tfU63R89xaJXuRkhak7UmlU+4YdvXqVr3EAFYF6AvokkfgmQ7caiPPjg8DjDoXqTTjspyqWPXmPFrHWuVy0ZZ/VWagq0++3gP9p8HLxLMTibFvFtIw8WSI0U5mGoyBQ97HCQYJCz4HUfPtu/UH6hk3CwroIjGJPdKjG4w6nfEYGl0ajjB8TFZejW4OMJqchY3dE3e3GB4heAm6YTW+x/BAleXZPz5gplWMHWmgzZ6fUKH4IpHxIXUfg+Twsmjb1r1zoe76Y+Y9IRU8oRX1/NK22RGChgCtN5aOeU2Qd0rZCUqURA5FaNS0Kug5YsM5gvvPLuPW8miVVuOhGo5VG7heg54pJarbf126Z5irs/sFUEsDBBQAAgAIAJCuo0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JCuo0izv7NQbQAAAHIAAAAcAAAAdW5pdmVyc2FsL2xvY2FsX3NldHRpbmdzLnhtbA3MPQ6DMAxA4Z1TWJ7K0L+NgcDGWFUqPYAVLITk2CixqnJ7sr3h0+vHfxL4cS6bacDn7YHAGm3ZdA34nadrh1CcdCEx5YBqCOPQ9GKR5MPuFRbYhQ7OM6cazi9KVb4zF1Ynr2e4RNuPFu9DcwJ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K6jSIyYS/o+CAAAjyAAACkAAAB1bml2ZXJzYWwvc2tpbl9jdXN0b21pemF0aW9uX3NldHRpbmdzLnhtbLVa627iShL+v0/RYnWks9IqXMwtK4aVL01iDTEc7CQzu1qhBneCFdvNsRtmOOLHPs0+2D7JVrftYBMgdmYWT6JxddVX1XXrCxnEL16ob2LOAu8Pwj0W2pRzL3yOh39CaLBkPoumEY0pj+sHyqMXuuybGT4xQQNqzEnoksjVxWg8bKCR/KB+T+0bfXhra+0W6rVxC/eRgTs6jF0rxrWiw5jRauqD+hFEghvRJQ35adRBvTD6VsAMYxpxM3Tp96FS5M4PFWdwExHXA7542G2LZ59p3Rtt8aB2s9Pr4H1LVRSli/SO0TQa+17vuqc2EW60Ow1lr/VbSktBzU6ned3dN3utjgJvo+suoLTxdRe1e+12y9i3cAukkapqRkvf95TrZlMFbbh/re9HI63XaKBms6m0jX2nq4y0BgJuBTBUpS8cqBiKpnT3qqY2+woa6SNt1N5jA3f1Duq3cLfR2Lc1TWk0Ds49zC7vrgO19HQyd74DeDIEJ0dFbtVPJNdguYkiYHZosPYJpygkAf1UkzkZcpmx6NclW+/+UksTVCZzxp7ZVaQmRCALsOEJrEFdjmRs0q58YeTpyHM/1RYbzll4tWQhB6irkEUB8WvDPye5k86sjCTb0qiK3BNZ0oO6nvyUFUt1QT7Dc0loyYI1CXdj9syuFmT58hyxTeiWMnO1W9PI98IX4G5c93R8UZHvxdzkNCjYh/viKS+2hnjGVJjXxeIpJemTBfUzjQ35qSB3UPm+R45Et17scSmqNsVzSXRNnmkxAH1VPJdlQtBSjFpPPO8LcfqdA7siyr91kd0nOxoVlSTt8qIUW2/WVfNpHbFn4eyi3PuBfpXzGXSf8FlY2BBPKSExQaGwVJRSt8n5G0eM6etxLxkEoAWCm28uKUlCTrW5PrmbqtbX+XhyM5lr5k1tqCdViURZ/trq9r83O13oXKlcSST7Th2Pi1hIgnUa5bAsZzYZzwEQj+cW/uLUhuJ3ZdHJvTM2LVwbpv+pDDCd4YfaUPwuI3o/m2HLmdtj08Bz055bE0f6ZYwdbNSGX9kGrciWIs7Q1qPfEF9RBO3ZiyiKfc+VA6Jle+GGltBnTO5U05rPsO3MTN0xJ1ZtaLMo2v1VIpMNX0HyrEiMXC8mC5+6Ui2kiBxf51co+MdXHnCygHjhVRntM/XRtG7mzmQytufYMjJKbYhDFxkREZqqA81UG88AIyKwjn9MfC6zTyIg1fcrg9yaN7dj+HGEIbfe88qHH/4Ba6YYQjKlYQlBSBw8g6yz7cfJzBA+BIWIoDWJ428scgtJkw9dCWzT0ieQmrqTw3cETIYNgffCJaQOXfISeHfYttUbPNcmXyDHoTYnFYUmn6EkP1cU+optqCFslxCz1AfzRhUVIcowK5CsBpdE5Lu/Q2S5BDnhza3HNjFQhIehTGQ1xleVNdn4t3sIpKmOz1R7AgzOlm/P3paCKZELy1wJXdCGdGyI7Prt3vzHfKSaY2zMId2MyePckV1SKA3IDoWMI+JuSbikaEGXZAOVsIMx13PlmIi8NOH3jfcHIjztP7+krcsy8JdfPmBSoeGdsAz2y6AMtilr/p524bZ0Bh80ROT6WSvKOODDJtg6ttSZOfk5IYq9YOMnXfpnBOrVuKrBeteOH/dX+bD9H4yxkxasmdDRNI9VEsKwEoslBxZPv5KgaY1AXXpYhIYvTqiVAKxJimEx9AMwD+C5giEP4NFqEI9Ys00HNluPdCFOHyWEZa0mUTsdb3FG9Ckc0F9LdUGfGOyXfEq2yUYG1i4Z/jJRzm2VCkuLYzpjMNwCzOckqQDV9wJxhioHe3+HM1ckq0FhPo9s47uyun3vRa4I4OdNQN/uw54iFkiqT+Isr5NF6e8/aEgyxVmid1ptA/FaoKVjlavPH4qYjdWZfjvXVUvH4kQh6tkvLwfVIXwyduz5WNUEApRJQPhyBavwkzjnlcdKTgQGHqmAl07epiRarv777/+UhzmyJ6GilPq3qjhQ/KJr4le8f1qM0/hfJXAcVSuKypeSgumBKhMtf75yTEjQn3JkIcmyFLBAXHGVUg0lkIZRdRxVv72DKrFlUbBNBHvBiiB36uwzND65168N70j0Ao3TYcyvCiQ9L3KTV7bhcMTdcN8LaUXxH16JxOQdczpXDUOe/aFGfW/5kiy/Lhxg0ms+5LPnKnj6rWpBdz6CpK7Hq2PKxS3rWtASkvdDQ9ieXOteCYcLFZ9AD+eF+5mQR8yfiputt1e5wCAu4iCNhzwSR/rsLc8Rr9i3NHbDJ+LHwJYnHbNOwYap2CymkEXaMfdM1I6bx00px4wPzId1QU+mk4Mu0o+ldF2TN795Ba+0N5bDMSsdypl+IB7zW/Q7f8OfIx7z22JNmcC57q1Nx0N50ew6TiNRnl4mdsBDQ9mlUp7srcgjLBiLa9k4N5GUUOQMmEuHcm10vICm5SxoeYPrZywehK/blzshs9jJacfia4fCwCF965fzd8A97tPzyS3nASWYd7V8P1UBKc+pEki+Pjh2RkJFfLemn2pwECHLlej0cQ2lGJ9qwp3JNzTn5NZZPxPtLCcprbksGsh+Ltt5JZWh6OLVVLGk2C8LDepv/DSoX4rQIIU9H8BwEyxohCEHPOhyaYSKxDz7KrsKe5A70iO5M6N5AL4C7BDOSFkl5AiFxJLbqqxakpf8OOwtuefTLc1aVY6Qc87l+Q9iqI7Lya3yMX3i+fROKZWrIO11h1ws9sAc/ayUPJHllRyNVCw6ThaxnP2JbpUtPgcbTyxHWZsW6Z7v0IwfRb1+QhXwnvP+oJ5fZqFHvfmW9ZgGooB39m8O/gdQSwMEFAACAAgAkK6jSCqKN+aHEQAA8GEAABcAAAB1bml2ZXJzYWwvdW5pdmVyc2FsLnBuZ+3d+VeS2f8AcEszJ2eizcwsbZq0xQXUGjMXWmzSkXKd1FLR1GwzNTMUWVKnsUUldcpdmlzaJW3S3MAlJdSgCZXSlAqFEJUQkR0+9J2az4x+5g/4nvNwDni49znPva/73NUf3lzyOrDvm0WrF2lpaX3j7ubqo6WlA9PS0o7T09WkqHZb7tP8mRfvs2+3VhV1DVfzRSdq1/5dWlrVOH1F2ALN969i3QLjtbQWt396zyPH3I7Q0gq74O66yy8xZGIIfuVBpJIsUOajtJzPH9AGteV+tHya9SNk04+uznrL59ssmXgGKf/ouv5F2jL9+Xt0Lnl5KrRTkJWBFJlobZNiSH7uQT2fdujRUcI2JuOX/fUcWml9FaOnNIlP6yE+LlBIpume9vxm8TC7BDFcL5Gyi2Jk3K9XhZ6fp/v3j7c/rF6lLDvkti2bizvMgrpI3qYZS7uuuNw01P4a0qL194/7Nl7REYoneuamWEV1wM2Vtv/MhrTsTNbucxsjP6BB1U3KsPt3YCb7MiNmlXcjPeWEWd0Y72xQIk4fQZss+Gf2+ZRI7b4fTyuVfKwhDFY1p7rnU8Df+FnUV1ha5ZlFjWTMzv8QuRPivcTAVXd2Rr7REliTd2LZnPvNay1n/PwsogdtN0tz1fghxHvpT3Nv9RBCuZezjNMzt+yWNte9fkuNZpfR0lbuv9R355D97Batn6e/3MB7b8ScOunnNm3ZHEfNmG0P0bWE+bkaZM++XpOMNLBZ0AsgAASAABAAAkAACAABIAAEgAAQAAJAAAgAASAABIAAEAACQAAIAAEgAASAABAAAkAACAABIAAEgAAQAAJAAAgAASAABIAAEAACQAAIAAEgAASAABAAAkAACAABIAAEgAAQAAJAAAgAASAABIAAEAACQAAIAAEgAASAABAA4v8RIkXaNvKI5jIo+R/RAs+nqO1ju8MS0+bG0dM9bb8uP+BVwCqb2WEBW3rOh77PbDNeMCeioJ750YNHD85OhcT+e/v+W/I12ObIOXV9dh5MmWc+v2zn3RezylirKTr1Umib1uwq+QucYS7SkdznHuDm35OmKBvtcU5Tz9gpC0221+NFZ/q6/cFRzU1rx/IY3qP/LNDaHqJEzayA5gXLbfs4jSJhHUkZPe0Q06wSbWVxGSrMLUkiWVUMDclHSd6lF5mqJeSNhm7WjU3IJN7oTFa7qck/YynCtflE+SRFVaH+dtdNF84DRjTlnDO1Hu1CYgedgFSzRfAdeGk7K3TqTTyt5CdLo/TDYARy+0kT9QXDkFe9tG04ebupKlZIdeSjJuLgaFHfczBGcOUKnuYiH7/LecwWC7d3Y5c0CTqN4SVKPlYtH6RikGBRYiP10eSpN0yoWkobNAE3M4J/qHovDkAGmqCn/3geSeD8VlqFLDi6t3Zc/sJROE3N//L0c1JkHtO+ykWXtnmHcuNKk9gFHTQzXtz1Ulq9S9PkzN30ZXEQB8bqn8Din0jVjI3ViKEERsfG7pOl4mbxsPwx+d4rH1IIvphBi8EIiwzVjWxpUnG7WuveI4KXT5SqmY/mv1cz6g9KViG8QY3yyUZEZxWyAVmMHEA2xYFHb65/qgcWqfMmTxVlC2rWTiUHzdT08g4R9gS6XG8OB9PvP1uMPRxQw333V4Wpr3cqR4dYOCgmPLz14hoPxNkqm4iJ7mAE6hoz57vF5ifhL3xRTWZOlHbe8h7ZyBMVYj/kTiSl1jP/pDdEuSHhvlZOXgdrUpzO0PuWpTgR7J1drkrW+UXw8HJ4gr+IaVDfWZL51taE4JTR4b3gIvf9iDFT0tn/wbb0XF42GotDru28ya3JqwjhvJMGtI7suH6cfCg7ST7An+iud7D/3K+2m2mLmq08BfG99zAF16mKu1iSLwqTwPDgPJx5l0opZX6VhOK2DbR442NppJHwQbPA/CCmqSWrO6hS7BX2myrZpGbLhgzRvguEpXu3pMLwmMTbXjbwKxlmf1TZU4N/mFE6j4ktbnmAuy9u8QAzBxBbBk34n2oSkL12akfyAC/58Ll+auGXDm7nxRx8vwJaDe3s/n26NjaDKewt5QzwOTVnD4piWyNoobaLEdGQO6RWPBZ7RbqgbyM3vOMhe8qJGoaFnGpsXApjC0JXw2oXXK9Pj8aRVmw4Z2QEphNJ5IG8SO6o49PBhOblziOR07+nNzs7QDnkz2Ph1rEbRCeWOZaZIyW/9kDEBpvmMbnMW8StUVzLfqcgSH1laM1Esm+G/t2rPiBDjyoxqMBX37wxQ8+cp349tY0/7UQVEUscYjjPP98Q8bJlv8r81uDNpy8DmdyrcSUkrJJO8eBUT8e2jqxOdUdvplbx432qy4mGXYUxeg1nC0xKlWF+8IN2mX50fpgPyUXJwFUy2yOQVJGZHx0rPYYC5coeC5RenSz4jDPM2u7MB371TGQ1hKJITI4P+WsaPG6cOPGYMYDanBUja1CCA+FYpSjtJmWtvnnRa9zx4w3jYekr7oQ37TksNHPIU8Y/EF1KWpArIIz0qk/Lb6XjBDUIbGkC1cCmU1xWgHH368hpyFt06LsTmedtlZUE+q07HLvM9QY7Kj3tQJvoQritbduBqWQYicsrzBvtTaWYqj6mP8C29MnTg/kLG4pmZPiZhdGTZOXnKRetm6UkbDWZSuLa4M9RXtlg+b6o4XTVycJUSop+ruznxAbXV7pnGXmHMsAdd9I9sdbOpAr7+SC4OusJtYE4UoHJ2mlLJazvSAyw2tdJ8NQUe3EzS1CJsH//g/P93V2R6vnPX+ad6uu+rjJhFRH7u5vZkfWWA2tObEniBPJ7hzHyiSunGya4OrkiIqjZ3pN///NC9jbomzVTnnoM+JvnWNWYP0k2Fk6XPUmSfTSEo+KEvb6e0RiVEM+cEfBqOb6kGYWQBkddaJWohbgkXlJf+xg2F1fGi8ubtEBjRBKRZk7Yjh4Q2PbzvEkhBHoVo84khOMPwpeGK5HOTJlItiaUQecnr2SNOo/IC/TMF+rmml01mQQZ6bocVmYRhwUYGfcWPLOH3f1IFtP6dPDXus1/BdK11YxVi5mvtFnH2XABRJXsmibLT2Dg7Jko4T1mMoPVC1/cz9/mMlmivpLDJ6lVHblZq7KbrD1ijCnCQjx561u/p7dNWYxOeOLp5BKe1A9211S0A8eoe++uXMWpFnqpxeeDecLHBBqRSXOFLIWttBh5aVySLtc+SWmJ5D+zTiZvyn/4OKK73Sjs8/p3J6VuGMm7EWCrSj2NWgY9uITuOb4PUoBZBo9jaSY+otVZGP7oILkdq+TBwSbYhuHbHF/olsL7mfPo5MPI5FecpCwcgycy9iRZ5AfNKMj0Xl7wHxE6ZUmrVnMcm9PQIZNS+q+ZFcICaJCmPke2brbF8UHVe1IpAb/2qBGDwojMbX+F/a1LuSfxj6u9kFUtu43bVbcgVyaCqgS4ugfW1zXXB8NYbh25Mm/4+xrPDQFTJJqwWLWAc9FVrpMrayY7ZO3tqh19Vp3q/jpgh2mr67pL2eW3nTB8aHntECm07Wex/l9jLGHVq416Pfijlk5jy8Uyh91uVusrW8tduKZMRLhqe/idmuj9zpk64ddsiWqK3iIhmB4oR1qVCAY4dnAkg3cIfLikVaKyEDVYod2pKDPb9d7OE2erbZXKLAPYmPhT4Rv0zDUrN/R7kmIUDN4Jw/YT+tpfts9IVFc/nNgJCSPdQxPs5X9WJ4iQgk5tqQ2tsTqbEROww+U30+oyk7rdu9HqHG5eXgaccAyidAjGZbzwUTsS19wiRkQyGeGUQRcawjKykxdM4FRdoCgSHjBOypIPkFZEMfLe6JnDMazOzW1JrQOih2jrRKfny0oFHy9/e0GkkvOZTjOvwos2lia+r8WDoIqP7EamcrKDpbeRIV8cO7EW2URvMGwd+X2yfTBd/mWHVHTibfY+k9eO32fgAjn6uVLSQTt1TvFSEDsulOtxZkxchLHrFYxuF2LdzaVrErkhuZxtzril9p3iYCO4jx0839JZfdkqPNhWrbJiHccZwLo6X0oD8i0tYS6yD2XPxSS1cv/e7NQGHofuCUULtoueiLZyW5NRWLcE21g3SAGxzITeGUwj0AuQwc2gsC9bKeLpt9f8Q+pzQs+8tl8zpJlSO/Ne9qivFW9jPjnb4PdaFLnF49sjE26hE8LXM2YOopP0C89qwZT6cSmj5qhr+fFNher4HvIi88jv0EWC/fCoeRX9G0AukrcV1RGrvcfieMdfpoklqvO8iNAJR7Y3h9x2SpV1CCI4R+dOdPK6HP9cJeRGiZrdH+iyuUf31WD1j1TJqnP3rc9peoXTzYxId2cVqqJmhvWBt8hcJM/ALk48DCnAuh9QIhZky8YyZDUVAmevMWkGI1kFnr/2u/xfL6GHS3Vy3SFJrEx7a2Ivu0azkUgfiqc5F2meEaKIpJyIwZS+NlKw7Un1kpcWUAR+V3PaIKeke/p4DmJatPiMYnn4YGnVsM3h/HFxa/tv4g/cks8V/bo4LcVTs2U98lU26usd6DeyDeqaWG9TUwarR21WtEiLZdzaLxxcCeok7MeSLn/FYnDUT0/LdlgOecoUnTwbKE72snjpnrG4sXeNIcwdBNmVP5CSabxX1S1jWpQs0o2FAmXuYyVY6Uce4Z6qdQ6CFGiG5NEqkbMH27vcWuyJldE7aDK1MB06/WJPEV4xsvEIpaAjZ+mTpzmjob/THPPQaZR82UQheJG5i5djb9mtqIufu17M2wd1wwOO+ePLDQ6MHr9+Ct/VnVQCJvMIJKK/5Z1HTeGaXRHo2IQTV7MNbpREZVfuKl/0CuXgQ/oeXVwoRskHmSthOrnGjX6BSHLj9EceMhmOdHBSsLGxI1lDNp8b52ttcPO0T+OxmhF1g4s19BqTU88pHXS8rmf+iA8/w28WY6Kda3jdp9gWuTFo3mHNmWB9/riksoshWhzPBemBxPNWfNmSv+hu0Uyaw1sKLaXEKly35zvxHaxBFBPcYcQ5FmYr1fGEcKXOASh3KlfTS4j80DzV+Y8fQ0zX1ceIv2w9TDGSd7uYtAgmzoPfS7cqIPmCGSUSNBMtHkrrN1tp/oj0DfNTj9Y0rkWuVGwjMHPgrD2kk8tamLuHyO0fQFSJki2V8969czl25MtgkRnd5odVz4R3xWObzJgclewBWgpPnnhsIX3T0haxbP8YfuHwzH44HCMdJdx0V6qjmdOPVUlhmi6d9Mvy1hFJaznxXOyEYx3alP+C4Bkka+9ol6NjR6lDDn/W2Z7ckoByauCTq/2lZz2OEqbEO/o4Cdfwhk81z0dVKVm1kMSOwasVHCgcBbo8jTdQURHER1IRAWuVX/xODJF2w1Vnwkn8Zz9duGGqeLtwIeN1uOe3vIlGDK4Cuk7zvFAvWNZDZp9buVx3zEI7S1DPvuNEk5Wu9YjywcVvAfNtQrIaWBV2biYmC3PjreJPWtBxmOmy5+0gaNOOwl5WP31D+mRcczxfs1f85eMqrFufsOkywXM8cWNIFP/KlyUoNyVcbTZsM3/nlBMDRU2uwtMIDunhCrMTa2DUpYFnYj8Fy68k5lE+9WmPMsp/p6yS4T8Sg5WtXX8/KHKO3VDdnAginXhfc+zhTPxwvAKFibZ06ITf7GwtH96UJbLvOLl4PboYrZqpn++GhubKfH6WMaV5HxTjUdBGiW0WMj/gPehyvCKtrbvH6r/HPn9tzrR0vJCGpdOSGkmqS/LmVPcp42IhizjVZVG0zxR91lf95uN0lPKQ83gx3B7cCF03+8j/KnonpEBJb3uYmN4654Cr6eFHNrfPSbbTZNgvilkx5ywOAZmrZQzSmsv2X+vO/fEAj/8L1i9nqs+tG970b8H6RR2G8O1L/se9W1rydO9eezOg4Kdfu8RX8Rx32s25IsowsxwTpJlzBJo+ts/dZ/mcf3DceJBy4jsW2b+1HPNOs+Dw2UIaNCYZ8mNhYdfs3yeAavftvnsJhlWYFhB7mn9T60K1NC/3vQdcq3aHpv4HUEsDBBQAAgAIAJCuo0iV7pF+SwAAAGsAAAAbAAAAdW5pdmVyc2FsL3VuaXZlcnNhbC5wbmcueG1ss7GvyM1RKEstKs7Mz7NVMtQzULK34+WyKShKLctMLVeoAIoBBSFASaESyDVCcMszU0oygEIG5mYIwYzUzPSMElslCwNzuKA+0EwAUEsBAgAAFAACAAgAkK6jSA5qJE5iBAAABREAAB0AAAAAAAAAAQAAAAAAAAAAAHVuaXZlcnNhbC9jb21tb25fbWVzc2FnZXMubG5nUEsBAgAAFAACAAgAkK6jSAh+CyMpAwAAhgwAACcAAAAAAAAAAQAAAAAAnQQAAHVuaXZlcnNhbC9mbGFzaF9wdWJsaXNoaW5nX3NldHRpbmdzLnhtbFBLAQIAABQAAgAIAJCuo0i1/AlkugIAAFUKAAAhAAAAAAAAAAEAAAAAAAsIAAB1bml2ZXJzYWwvZmxhc2hfc2tpbl9zZXR0aW5ncy54bWxQSwECAAAUAAIACACQrqNIKpYPZ/4CAACXCwAAJgAAAAAAAAABAAAAAAAECwAAdW5pdmVyc2FsL2h0bWxfcHVibGlzaGluZ19zZXR0aW5ncy54bWxQSwECAAAUAAIACACQrqNIaHFSkZoBAAAfBgAAHwAAAAAAAAABAAAAAABGDgAAdW5pdmVyc2FsL2h0bWxfc2tpbl9zZXR0aW5ncy5qc1BLAQIAABQAAgAIAJCuo0g9PC/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o+CAAAjyAAACkAAAAAAAAAAQAAAAAA6hQAAHVuaXZlcnNhbC9za2luX2N1c3RvbWl6YXRpb25fc2V0dGluZ3MueG1sUEsBAgAAFAACAAgAkK6jSCqKN+aHEQAA8GEAABcAAAAAAAAAAAAAAAAAbx0AAHVuaXZlcnNhbC91bml2ZXJzYWwucG5nUEsBAgAAFAACAAgAkK6jSJXukX5LAAAAawAAABsAAAAAAAAAAQAAAAAAKy8AAHVuaXZlcnNhbC91bml2ZXJzYWwucG5nLnhtbFBLBQYAAAAACwALAEkDAACvLwAAAAA="/>
  <p:tag name="ISPRING_PRESENTATION_TITLE" val="1"/>
  <p:tag name="ISPRING_SCORM_RATE_QUIZZES" val="0"/>
  <p:tag name="ISPRING_SCORM_PASSING_SCORE" val="100.000000"/>
  <p:tag name="ISPRING_SCORM_ENDPOINT" val="&lt;endpoint&gt;&lt;enable&gt;0&lt;/enable&gt;&lt;lrs&gt;http://&lt;/lrs&gt;&lt;auth&gt;0&lt;/auth&gt;&lt;login&gt;&lt;/login&gt;&lt;password&gt;&lt;/password&gt;&lt;key&gt;&lt;/key&gt;&lt;name&gt;&lt;/name&gt;&lt;email&gt;&lt;/email&gt;&lt;/endpoint&gt;&#10;"/>
  <p:tag name="ISPRING_OUTPUT_FOLDER" val="F:\我图VIP设计PPT上传\10月份上传文件\298"/>
  <p:tag name="ISPRING_FIRST_PUBLISH" val="1"/>
  <p:tag name="KSO_WPP_MARK_KEY" val="d548dbe6-7108-43a3-8524-856e251fb5bc"/>
  <p:tag name="COMMONDATA" val="eyJoZGlkIjoiMTYxMmFhYzg4MGVkZGI5ODYyNGZjZDc2ZTQ3NTA5MGQifQ=="/>
  <p:tag name="commondata" val="eyJoZGlkIjoiYTQ5OTFjYzA1MWY5NmNiOWQwNmU2NmUyMTVjNGE0ODMifQ=="/>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000000"/>
      </a:dk2>
      <a:lt2>
        <a:srgbClr val="FFFFFF"/>
      </a:lt2>
      <a:accent1>
        <a:srgbClr val="663D4E"/>
      </a:accent1>
      <a:accent2>
        <a:srgbClr val="FFBD52"/>
      </a:accent2>
      <a:accent3>
        <a:srgbClr val="663D4E"/>
      </a:accent3>
      <a:accent4>
        <a:srgbClr val="FFBD52"/>
      </a:accent4>
      <a:accent5>
        <a:srgbClr val="663D4E"/>
      </a:accent5>
      <a:accent6>
        <a:srgbClr val="FFBD52"/>
      </a:accent6>
      <a:hlink>
        <a:srgbClr val="663D4E"/>
      </a:hlink>
      <a:folHlink>
        <a:srgbClr val="FFBD5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2534</Words>
  <Application>WPS 演示</Application>
  <PresentationFormat>全屏显示(16:9)</PresentationFormat>
  <Paragraphs>123</Paragraphs>
  <Slides>15</Slides>
  <Notes>7</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vt:i4>
      </vt:variant>
    </vt:vector>
  </HeadingPairs>
  <TitlesOfParts>
    <vt:vector size="31" baseType="lpstr">
      <vt:lpstr>Arial</vt:lpstr>
      <vt:lpstr>宋体</vt:lpstr>
      <vt:lpstr>Wingdings</vt:lpstr>
      <vt:lpstr>字体视界-一风尚黑体</vt:lpstr>
      <vt:lpstr>黑体</vt:lpstr>
      <vt:lpstr>Times New Roman</vt:lpstr>
      <vt:lpstr>方正姚体</vt:lpstr>
      <vt:lpstr>Wingdings</vt:lpstr>
      <vt:lpstr>隶书</vt:lpstr>
      <vt:lpstr>等线</vt:lpstr>
      <vt:lpstr>华文彩云</vt:lpstr>
      <vt:lpstr>Calibri</vt:lpstr>
      <vt:lpstr>微软雅黑</vt:lpstr>
      <vt:lpstr>Arial Unicode MS</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WPS_1666283641</cp:lastModifiedBy>
  <cp:revision>8</cp:revision>
  <dcterms:created xsi:type="dcterms:W3CDTF">2019-05-13T21:35:00Z</dcterms:created>
  <dcterms:modified xsi:type="dcterms:W3CDTF">2024-08-20T04:17:51Z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41143E6B1A37494386A78779063F6EDB</vt:lpwstr>
  </property>
</Properties>
</file>